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handoutMasterIdLst>
    <p:handoutMasterId r:id="rId32"/>
  </p:handoutMasterIdLst>
  <p:sldIdLst>
    <p:sldId id="256" r:id="rId2"/>
    <p:sldId id="267" r:id="rId3"/>
    <p:sldId id="273" r:id="rId4"/>
    <p:sldId id="274" r:id="rId5"/>
    <p:sldId id="275" r:id="rId6"/>
    <p:sldId id="276" r:id="rId7"/>
    <p:sldId id="277" r:id="rId8"/>
    <p:sldId id="278" r:id="rId9"/>
    <p:sldId id="279" r:id="rId10"/>
    <p:sldId id="285" r:id="rId11"/>
    <p:sldId id="280" r:id="rId12"/>
    <p:sldId id="281" r:id="rId13"/>
    <p:sldId id="282" r:id="rId14"/>
    <p:sldId id="283" r:id="rId15"/>
    <p:sldId id="289" r:id="rId16"/>
    <p:sldId id="284" r:id="rId17"/>
    <p:sldId id="286" r:id="rId18"/>
    <p:sldId id="287" r:id="rId19"/>
    <p:sldId id="288" r:id="rId20"/>
    <p:sldId id="299" r:id="rId21"/>
    <p:sldId id="290" r:id="rId22"/>
    <p:sldId id="291" r:id="rId23"/>
    <p:sldId id="298" r:id="rId24"/>
    <p:sldId id="292" r:id="rId25"/>
    <p:sldId id="293" r:id="rId26"/>
    <p:sldId id="294" r:id="rId27"/>
    <p:sldId id="297" r:id="rId28"/>
    <p:sldId id="295" r:id="rId29"/>
    <p:sldId id="296" r:id="rId30"/>
  </p:sldIdLst>
  <p:sldSz cx="12188825" cy="6858000"/>
  <p:notesSz cx="6858000" cy="9144000"/>
  <p:defaultTextStyle>
    <a:defPPr rtl="0">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guide id="6" pos="100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guma, Luciana Satie" initials="OLS" lastIdx="2" clrIdx="0">
    <p:extLst>
      <p:ext uri="{19B8F6BF-5375-455C-9EA6-DF929625EA0E}">
        <p15:presenceInfo xmlns:p15="http://schemas.microsoft.com/office/powerpoint/2012/main" userId="S::luciana.satie.oguma@accenture.com::558cc735-11bc-4b22-a2ff-788cb4095b6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E6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notesView">
  <p:normalViewPr showOutlineIcons="0">
    <p:restoredLeft sz="29002"/>
    <p:restoredTop sz="86427"/>
  </p:normalViewPr>
  <p:slideViewPr>
    <p:cSldViewPr showGuides="1">
      <p:cViewPr varScale="1">
        <p:scale>
          <a:sx n="123" d="100"/>
          <a:sy n="123" d="100"/>
        </p:scale>
        <p:origin x="208" y="576"/>
      </p:cViewPr>
      <p:guideLst>
        <p:guide orient="horz" pos="2160"/>
        <p:guide pos="3839"/>
        <p:guide pos="1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124" d="100"/>
          <a:sy n="124" d="100"/>
        </p:scale>
        <p:origin x="4240"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pt-BR" dirty="0"/>
          </a:p>
        </p:txBody>
      </p:sp>
      <p:sp>
        <p:nvSpPr>
          <p:cNvPr id="3" name="Espaço reservado para dat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70981B7D-53F6-4039-A8FA-44779F95F4C7}" type="datetime1">
              <a:rPr lang="pt-BR" smtClean="0"/>
              <a:t>27/10/2020</a:t>
            </a:fld>
            <a:endParaRPr lang="pt-BR" dirty="0"/>
          </a:p>
        </p:txBody>
      </p:sp>
      <p:sp>
        <p:nvSpPr>
          <p:cNvPr id="4" name="Espaço reservado para rodapé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pt-BR" dirty="0"/>
          </a:p>
        </p:txBody>
      </p:sp>
      <p:sp>
        <p:nvSpPr>
          <p:cNvPr id="5" name="Espaço reservado para o número do slid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04360E59-1627-4404-ACC5-51C744AB0F27}" type="slidenum">
              <a:rPr lang="pt-BR" smtClean="0"/>
              <a:t>‹nº›</a:t>
            </a:fld>
            <a:endParaRPr lang="pt-BR" dirty="0"/>
          </a:p>
        </p:txBody>
      </p:sp>
    </p:spTree>
    <p:extLst>
      <p:ext uri="{BB962C8B-B14F-4D97-AF65-F5344CB8AC3E}">
        <p14:creationId xmlns:p14="http://schemas.microsoft.com/office/powerpoint/2010/main" val="516225429"/>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1"/>
                </a:solidFill>
              </a:defRPr>
            </a:lvl1pPr>
          </a:lstStyle>
          <a:p>
            <a:pPr rtl="0"/>
            <a:endParaRPr lang="pt-BR" noProof="0" dirty="0"/>
          </a:p>
        </p:txBody>
      </p:sp>
      <p:sp>
        <p:nvSpPr>
          <p:cNvPr id="3" name="Espaço reservado para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1"/>
                </a:solidFill>
              </a:defRPr>
            </a:lvl1pPr>
          </a:lstStyle>
          <a:p>
            <a:pPr rtl="0"/>
            <a:fld id="{FD1732DB-6DE7-4ED0-8D58-5BB99683AAF5}" type="datetime1">
              <a:rPr lang="pt-BR" noProof="0" smtClean="0"/>
              <a:t>27/10/2020</a:t>
            </a:fld>
            <a:endParaRPr lang="pt-BR" noProof="0" dirty="0"/>
          </a:p>
        </p:txBody>
      </p:sp>
      <p:sp>
        <p:nvSpPr>
          <p:cNvPr id="4" name="Espaço reservado para a imagem do slide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pt-BR" noProof="0" dirty="0"/>
          </a:p>
        </p:txBody>
      </p:sp>
      <p:sp>
        <p:nvSpPr>
          <p:cNvPr id="5" name="Espaço reservado para nota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pt-BR" noProof="0" dirty="0"/>
              <a:t>Clique para editar o texto Mestre</a:t>
            </a:r>
          </a:p>
          <a:p>
            <a:pPr lvl="1" rtl="0"/>
            <a:r>
              <a:rPr lang="pt-BR" noProof="0" dirty="0"/>
              <a:t>Segundo nível</a:t>
            </a:r>
          </a:p>
          <a:p>
            <a:pPr lvl="2" rtl="0"/>
            <a:r>
              <a:rPr lang="pt-BR" noProof="0" dirty="0"/>
              <a:t>Terceiro nível</a:t>
            </a:r>
          </a:p>
          <a:p>
            <a:pPr lvl="3" rtl="0"/>
            <a:r>
              <a:rPr lang="pt-BR" noProof="0" dirty="0"/>
              <a:t>Quarto nível</a:t>
            </a:r>
          </a:p>
          <a:p>
            <a:pPr lvl="4" rtl="0"/>
            <a:r>
              <a:rPr lang="pt-BR" noProof="0" dirty="0"/>
              <a:t>Quinto nível</a:t>
            </a:r>
          </a:p>
        </p:txBody>
      </p:sp>
      <p:sp>
        <p:nvSpPr>
          <p:cNvPr id="6" name="Espaço reservado para rodapé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1"/>
                </a:solidFill>
              </a:defRPr>
            </a:lvl1pPr>
          </a:lstStyle>
          <a:p>
            <a:pPr rtl="0"/>
            <a:endParaRPr lang="pt-BR" noProof="0" dirty="0"/>
          </a:p>
        </p:txBody>
      </p:sp>
      <p:sp>
        <p:nvSpPr>
          <p:cNvPr id="7" name="Espaço reservado para o número do Slid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1"/>
                </a:solidFill>
              </a:defRPr>
            </a:lvl1pPr>
          </a:lstStyle>
          <a:p>
            <a:pPr rtl="0"/>
            <a:fld id="{841221E5-7225-48EB-A4EE-420E7BFCF705}" type="slidenum">
              <a:rPr lang="pt-BR" noProof="0" smtClean="0"/>
              <a:pPr rtl="0"/>
              <a:t>‹nº›</a:t>
            </a:fld>
            <a:endParaRPr lang="pt-BR" noProof="0" dirty="0"/>
          </a:p>
        </p:txBody>
      </p:sp>
    </p:spTree>
    <p:extLst>
      <p:ext uri="{BB962C8B-B14F-4D97-AF65-F5344CB8AC3E}">
        <p14:creationId xmlns:p14="http://schemas.microsoft.com/office/powerpoint/2010/main" val="155666991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1</a:t>
            </a:fld>
            <a:endParaRPr lang="pt-BR" dirty="0"/>
          </a:p>
        </p:txBody>
      </p:sp>
    </p:spTree>
    <p:extLst>
      <p:ext uri="{BB962C8B-B14F-4D97-AF65-F5344CB8AC3E}">
        <p14:creationId xmlns:p14="http://schemas.microsoft.com/office/powerpoint/2010/main" val="1893436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As equações da quantidade de movimento e da continuidade descrevem o comportamento do fluido.</a:t>
            </a:r>
          </a:p>
          <a:p>
            <a:endParaRPr lang="pt-BR" dirty="0"/>
          </a:p>
          <a:p>
            <a:r>
              <a:rPr lang="pt-BR" dirty="0"/>
              <a:t>E a Norma Brasileira 12215 recomenda utilizar o método das características, pois trata-se de técnica numérica para a solução de equações derivadas parciais sem solução analítica, como é neste caso.</a:t>
            </a:r>
          </a:p>
          <a:p>
            <a:endParaRPr lang="pt-BR" dirty="0"/>
          </a:p>
          <a:p>
            <a:r>
              <a:rPr lang="pt-BR" dirty="0"/>
              <a:t>No método das características o intuito é transformar as equações diferenciais parciais em equações diferenciais ordinárias, através da </a:t>
            </a:r>
            <a:r>
              <a:rPr lang="pt-BR" dirty="0" err="1"/>
              <a:t>discretização</a:t>
            </a:r>
            <a:r>
              <a:rPr lang="pt-BR" dirty="0"/>
              <a:t> do sistema, para que sejam mais fáceis de resolver numericamente. Neste caso, as variáveis dependentes pressão e vazão são calculadas e armazenadas em pontos de uma malha das variáveis independentes tempo e espaço e as equações obtidas pelo método das características são transformadas em equações de diferenças finitas.</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10</a:t>
            </a:fld>
            <a:endParaRPr lang="pt-BR" dirty="0"/>
          </a:p>
        </p:txBody>
      </p:sp>
    </p:spTree>
    <p:extLst>
      <p:ext uri="{BB962C8B-B14F-4D97-AF65-F5344CB8AC3E}">
        <p14:creationId xmlns:p14="http://schemas.microsoft.com/office/powerpoint/2010/main" val="16551140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É essencial destacar que os valores de pressão (</a:t>
            </a:r>
            <a:r>
              <a:rPr lang="pt-BR" i="1" dirty="0"/>
              <a:t>H)</a:t>
            </a:r>
            <a:r>
              <a:rPr lang="pt-BR" dirty="0"/>
              <a:t> e vazão (</a:t>
            </a:r>
            <a:r>
              <a:rPr lang="pt-BR" i="1" dirty="0" err="1"/>
              <a:t>Q</a:t>
            </a:r>
            <a:r>
              <a:rPr lang="pt-BR" i="1" dirty="0"/>
              <a:t>)</a:t>
            </a:r>
            <a:r>
              <a:rPr lang="pt-BR" dirty="0"/>
              <a:t> em um tempo dependem unicamente dos valores no tempo anterior.</a:t>
            </a:r>
          </a:p>
          <a:p>
            <a:endParaRPr lang="pt-BR" dirty="0"/>
          </a:p>
          <a:p>
            <a:r>
              <a:rPr lang="pt-BR" dirty="0"/>
              <a:t>A Figura ilustra isso. Para o cálculo do valor nesse ponto m vermelho, é preciso apenas desses 2 valores em azul no tempo anterior.</a:t>
            </a:r>
          </a:p>
          <a:p>
            <a:endParaRPr lang="pt-BR" dirty="0"/>
          </a:p>
          <a:p>
            <a:r>
              <a:rPr lang="pt-BR" dirty="0"/>
              <a:t>Essa condição é fundamental para a proposta desse trabalho de aplicar estratégias de computação paralela.</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11</a:t>
            </a:fld>
            <a:endParaRPr lang="pt-BR" dirty="0"/>
          </a:p>
        </p:txBody>
      </p:sp>
    </p:spTree>
    <p:extLst>
      <p:ext uri="{BB962C8B-B14F-4D97-AF65-F5344CB8AC3E}">
        <p14:creationId xmlns:p14="http://schemas.microsoft.com/office/powerpoint/2010/main" val="2429561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Vamos falar sobre os métodos de programação utilizados no trabalho.</a:t>
            </a:r>
          </a:p>
          <a:p>
            <a:endParaRPr lang="pt-BR" dirty="0"/>
          </a:p>
          <a:p>
            <a:r>
              <a:rPr lang="pt-BR" dirty="0"/>
              <a:t>Uma máquina de Von </a:t>
            </a:r>
            <a:r>
              <a:rPr lang="pt-BR" dirty="0" err="1"/>
              <a:t>Newmann</a:t>
            </a:r>
            <a:r>
              <a:rPr lang="pt-BR" dirty="0"/>
              <a:t> é composta por um processador, um sistema de memória e um sistema de entrada e saída (</a:t>
            </a:r>
            <a:r>
              <a:rPr lang="pt-BR" dirty="0" err="1"/>
              <a:t>I</a:t>
            </a:r>
            <a:r>
              <a:rPr lang="pt-BR" dirty="0"/>
              <a:t>/O).</a:t>
            </a:r>
          </a:p>
          <a:p>
            <a:endParaRPr lang="pt-BR" dirty="0"/>
          </a:p>
          <a:p>
            <a:r>
              <a:rPr lang="pt-BR" dirty="0"/>
              <a:t>Essa máquina trabalha em ciclos de execução, onde o processador busca a instrução na memória, decodifica a instrução e executa a instrução.</a:t>
            </a:r>
          </a:p>
          <a:p>
            <a:endParaRPr lang="pt-BR" dirty="0"/>
          </a:p>
          <a:p>
            <a:r>
              <a:rPr lang="pt-BR" dirty="0"/>
              <a:t>Este ciclo é executado até o término do programa e descreve o funcionamento do processamento serial em um único núcleo, ou </a:t>
            </a:r>
            <a:r>
              <a:rPr lang="pt-BR" dirty="0" err="1"/>
              <a:t>singlecore</a:t>
            </a:r>
            <a:r>
              <a:rPr lang="pt-BR" dirty="0"/>
              <a:t>.</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12</a:t>
            </a:fld>
            <a:endParaRPr lang="pt-BR" dirty="0"/>
          </a:p>
        </p:txBody>
      </p:sp>
    </p:spTree>
    <p:extLst>
      <p:ext uri="{BB962C8B-B14F-4D97-AF65-F5344CB8AC3E}">
        <p14:creationId xmlns:p14="http://schemas.microsoft.com/office/powerpoint/2010/main" val="818366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No processamento paralelo, um agrupamento de máquinas de Von </a:t>
            </a:r>
            <a:r>
              <a:rPr lang="pt-BR" dirty="0" err="1"/>
              <a:t>Newmann</a:t>
            </a:r>
            <a:r>
              <a:rPr lang="pt-BR" dirty="0"/>
              <a:t> trabalham simultaneamente no mesmo objetivo computacional.</a:t>
            </a:r>
          </a:p>
          <a:p>
            <a:endParaRPr lang="pt-BR" dirty="0"/>
          </a:p>
          <a:p>
            <a:r>
              <a:rPr lang="pt-BR" dirty="0"/>
              <a:t>É quando chamamos o computador de </a:t>
            </a:r>
            <a:r>
              <a:rPr lang="pt-BR" dirty="0" err="1"/>
              <a:t>multicore</a:t>
            </a:r>
            <a:endParaRPr lang="pt-BR" dirty="0"/>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13</a:t>
            </a:fld>
            <a:endParaRPr lang="pt-BR" dirty="0"/>
          </a:p>
        </p:txBody>
      </p:sp>
    </p:spTree>
    <p:extLst>
      <p:ext uri="{BB962C8B-B14F-4D97-AF65-F5344CB8AC3E}">
        <p14:creationId xmlns:p14="http://schemas.microsoft.com/office/powerpoint/2010/main" val="3816578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 arquitetura GPU resume-se a um computador com uma ou mais </a:t>
            </a:r>
            <a:r>
              <a:rPr lang="pt-BR" dirty="0" err="1"/>
              <a:t>CPUs</a:t>
            </a:r>
            <a:r>
              <a:rPr lang="pt-BR" dirty="0"/>
              <a:t> (host) e uma ou mais placas de vídeo com processadores paralelos com várias unidades aritméticas de execução (</a:t>
            </a:r>
            <a:r>
              <a:rPr lang="pt-BR" dirty="0" err="1"/>
              <a:t>devices</a:t>
            </a:r>
            <a:r>
              <a:rPr lang="pt-BR" dirty="0"/>
              <a:t>). O </a:t>
            </a:r>
            <a:r>
              <a:rPr lang="pt-BR" dirty="0" err="1"/>
              <a:t>device</a:t>
            </a:r>
            <a:r>
              <a:rPr lang="pt-BR" dirty="0"/>
              <a:t> atua como um </a:t>
            </a:r>
            <a:r>
              <a:rPr lang="pt-BR" dirty="0" err="1"/>
              <a:t>co-processador</a:t>
            </a:r>
            <a:r>
              <a:rPr lang="pt-BR" dirty="0"/>
              <a:t> que executa em paralelo com o host.</a:t>
            </a:r>
          </a:p>
          <a:p>
            <a:endParaRPr lang="pt-BR" dirty="0"/>
          </a:p>
          <a:p>
            <a:r>
              <a:rPr lang="pt-BR" dirty="0"/>
              <a:t>A Nvidia é uma das fabricantes pioneiras em propor o uso de placas de vídeo para computação de propósito geral. Em suas placas de vídeo ela  construiu as unidades lógicas de processamento de forma que cumprissem os requisitos do I3E para aritmética de ponto flutuante de precisão, projetadas para usar um conjunto de instruções feito sob medida para computação geral. Por isso ela foi escolhida para ser utilizada nesse trabalho.</a:t>
            </a:r>
          </a:p>
          <a:p>
            <a:endParaRPr lang="pt-BR" dirty="0"/>
          </a:p>
          <a:p>
            <a:r>
              <a:rPr lang="pt-BR" dirty="0"/>
              <a:t>Na arquitetura CUDA um </a:t>
            </a:r>
            <a:r>
              <a:rPr lang="pt-BR" dirty="0" err="1"/>
              <a:t>kernel</a:t>
            </a:r>
            <a:r>
              <a:rPr lang="pt-BR" dirty="0"/>
              <a:t> pode ser definido como uma função, ou rotina, especial que irá ser executada no </a:t>
            </a:r>
            <a:r>
              <a:rPr lang="pt-BR" dirty="0" err="1"/>
              <a:t>device</a:t>
            </a:r>
            <a:r>
              <a:rPr lang="pt-BR" dirty="0"/>
              <a:t>. No </a:t>
            </a:r>
            <a:r>
              <a:rPr lang="pt-BR" dirty="0" err="1"/>
              <a:t>kernel</a:t>
            </a:r>
            <a:r>
              <a:rPr lang="pt-BR" dirty="0"/>
              <a:t>, os trechos de execução, threads, são executados paralelamente sobre segmentos diferentes do fluxo de dados, sendo que as threads são organizadas em blocos.</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14</a:t>
            </a:fld>
            <a:endParaRPr lang="pt-BR" dirty="0"/>
          </a:p>
        </p:txBody>
      </p:sp>
    </p:spTree>
    <p:extLst>
      <p:ext uri="{BB962C8B-B14F-4D97-AF65-F5344CB8AC3E}">
        <p14:creationId xmlns:p14="http://schemas.microsoft.com/office/powerpoint/2010/main" val="17507704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15</a:t>
            </a:fld>
            <a:endParaRPr lang="pt-BR" dirty="0"/>
          </a:p>
        </p:txBody>
      </p:sp>
    </p:spTree>
    <p:extLst>
      <p:ext uri="{BB962C8B-B14F-4D97-AF65-F5344CB8AC3E}">
        <p14:creationId xmlns:p14="http://schemas.microsoft.com/office/powerpoint/2010/main" val="11845644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Esse pseudocódigo implementa o algoritmo do método das características. Esta solução foi implementada em C que, através de parâmetros, resolve o problema de transitório hidráulico de forma serial ou de forma paralela, com o uso da API </a:t>
            </a:r>
            <a:r>
              <a:rPr lang="pt-BR" dirty="0" err="1"/>
              <a:t>OpenMP</a:t>
            </a:r>
            <a:r>
              <a:rPr lang="pt-BR" dirty="0"/>
              <a:t> ou com o uso da arquitetura CUDA.</a:t>
            </a:r>
          </a:p>
          <a:p>
            <a:endParaRPr lang="pt-BR" dirty="0"/>
          </a:p>
          <a:p>
            <a:r>
              <a:rPr lang="pt-BR" dirty="0"/>
              <a:t>No passo 6, ocorre o cálculo do Regime Permanente inicial</a:t>
            </a:r>
          </a:p>
          <a:p>
            <a:endParaRPr lang="pt-BR" dirty="0"/>
          </a:p>
          <a:p>
            <a:r>
              <a:rPr lang="pt-BR" dirty="0"/>
              <a:t>No passo 7, ocorre o cálculo do transitório, que é altamente paralelizável.</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16</a:t>
            </a:fld>
            <a:endParaRPr lang="pt-BR" dirty="0"/>
          </a:p>
        </p:txBody>
      </p:sp>
    </p:spTree>
    <p:extLst>
      <p:ext uri="{BB962C8B-B14F-4D97-AF65-F5344CB8AC3E}">
        <p14:creationId xmlns:p14="http://schemas.microsoft.com/office/powerpoint/2010/main" val="25735104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Aqui verificamos a evolução computacional do passo 7, em processamento serial, onde o cálculo de pressão e vazão de um segmento (em azul) depende do valor de segmentos em tempo anterior (em vermelho), e é feito sequencialmente</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17</a:t>
            </a:fld>
            <a:endParaRPr lang="pt-BR" dirty="0"/>
          </a:p>
        </p:txBody>
      </p:sp>
    </p:spTree>
    <p:extLst>
      <p:ext uri="{BB962C8B-B14F-4D97-AF65-F5344CB8AC3E}">
        <p14:creationId xmlns:p14="http://schemas.microsoft.com/office/powerpoint/2010/main" val="1881460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Já no processamento </a:t>
            </a:r>
            <a:r>
              <a:rPr lang="pt-BR" dirty="0" err="1"/>
              <a:t>multicore</a:t>
            </a:r>
            <a:r>
              <a:rPr lang="pt-BR" dirty="0"/>
              <a:t>, ocorre o cálculo de dois segmentos simultaneamente.</a:t>
            </a:r>
          </a:p>
          <a:p>
            <a:endParaRPr lang="pt-BR" dirty="0"/>
          </a:p>
          <a:p>
            <a:r>
              <a:rPr lang="pt-BR" dirty="0"/>
              <a:t>Nesse tipo de processamento é preciso ter o cuidado de realizar a sincronização, para que o programa não tente calcular um ponto sem que antes tenha calculado os valores anteriores.</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18</a:t>
            </a:fld>
            <a:endParaRPr lang="pt-BR" dirty="0"/>
          </a:p>
        </p:txBody>
      </p:sp>
    </p:spTree>
    <p:extLst>
      <p:ext uri="{BB962C8B-B14F-4D97-AF65-F5344CB8AC3E}">
        <p14:creationId xmlns:p14="http://schemas.microsoft.com/office/powerpoint/2010/main" val="39143168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Evolução do cálculo executado no passo 7, implementado em CUDA, onde o cálculo de pressão e vazão ocorre em todos segmentos ímpares (rosa) de um tempo simultaneamente, e em seguida são calculados todos os segmentos pares (verde) do mesmo tempo.</a:t>
            </a:r>
          </a:p>
          <a:p>
            <a:endParaRPr lang="pt-BR" dirty="0"/>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19</a:t>
            </a:fld>
            <a:endParaRPr lang="pt-BR" dirty="0"/>
          </a:p>
        </p:txBody>
      </p:sp>
    </p:spTree>
    <p:extLst>
      <p:ext uri="{BB962C8B-B14F-4D97-AF65-F5344CB8AC3E}">
        <p14:creationId xmlns:p14="http://schemas.microsoft.com/office/powerpoint/2010/main" val="14856310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Esta é a agenda que tenho planejada para esta apresentação.</a:t>
            </a:r>
          </a:p>
          <a:p>
            <a:endParaRPr lang="pt-BR" dirty="0"/>
          </a:p>
          <a:p>
            <a:r>
              <a:rPr lang="pt-BR" dirty="0"/>
              <a:t>Começaremos apresentando a Motivação que me levou a estudar esse tema e o Objetivo que pretendo atingir com esse trabalho</a:t>
            </a:r>
          </a:p>
          <a:p>
            <a:endParaRPr lang="pt-BR" dirty="0"/>
          </a:p>
          <a:p>
            <a:r>
              <a:rPr lang="pt-BR" dirty="0"/>
              <a:t>Em seguida falarei rapidamente sobre a fundamentação teórica dos tópicos envolvidos no tema do trabalho</a:t>
            </a:r>
          </a:p>
          <a:p>
            <a:endParaRPr lang="pt-BR" dirty="0"/>
          </a:p>
          <a:p>
            <a:r>
              <a:rPr lang="pt-BR" dirty="0"/>
              <a:t>Depois vou discorrer sobre o desenvolvimento, os resultados que obtive nas simulações e as conclusões que cheguei</a:t>
            </a:r>
          </a:p>
          <a:p>
            <a:endParaRPr lang="pt-BR" dirty="0"/>
          </a:p>
          <a:p>
            <a:r>
              <a:rPr lang="pt-BR" dirty="0"/>
              <a:t>Finalmente encerrarei com sugestões de trabalhos futuros</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2</a:t>
            </a:fld>
            <a:endParaRPr lang="pt-BR" dirty="0"/>
          </a:p>
        </p:txBody>
      </p:sp>
    </p:spTree>
    <p:extLst>
      <p:ext uri="{BB962C8B-B14F-4D97-AF65-F5344CB8AC3E}">
        <p14:creationId xmlns:p14="http://schemas.microsoft.com/office/powerpoint/2010/main" val="28131824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Sequência de cálculos realizados em blocos na implementação CUDA. Após a seleção do bloco, ocorre o cálculo dos segmentos, usando sincronização. Em seguida, um novo bloco é escolhido de forma que contenha a última coluna de segmentos do bloco anterior, para, assim, os segmentos serem calculados.</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20</a:t>
            </a:fld>
            <a:endParaRPr lang="pt-BR" dirty="0"/>
          </a:p>
        </p:txBody>
      </p:sp>
    </p:spTree>
    <p:extLst>
      <p:ext uri="{BB962C8B-B14F-4D97-AF65-F5344CB8AC3E}">
        <p14:creationId xmlns:p14="http://schemas.microsoft.com/office/powerpoint/2010/main" val="2301277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21</a:t>
            </a:fld>
            <a:endParaRPr lang="pt-BR" dirty="0"/>
          </a:p>
        </p:txBody>
      </p:sp>
    </p:spTree>
    <p:extLst>
      <p:ext uri="{BB962C8B-B14F-4D97-AF65-F5344CB8AC3E}">
        <p14:creationId xmlns:p14="http://schemas.microsoft.com/office/powerpoint/2010/main" val="42489482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As simulações foram realizadas em um equipamento com um processador AMD </a:t>
            </a:r>
            <a:r>
              <a:rPr lang="pt-BR" dirty="0" err="1"/>
              <a:t>Ryzen</a:t>
            </a:r>
            <a:r>
              <a:rPr lang="pt-BR" dirty="0"/>
              <a:t> 3900X com 12 cores, com 32 GB de memória RAM DDR4 e GPU Nvidia RTX2070 com 8GB de memória DDR6.</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22</a:t>
            </a:fld>
            <a:endParaRPr lang="pt-BR" dirty="0"/>
          </a:p>
        </p:txBody>
      </p:sp>
    </p:spTree>
    <p:extLst>
      <p:ext uri="{BB962C8B-B14F-4D97-AF65-F5344CB8AC3E}">
        <p14:creationId xmlns:p14="http://schemas.microsoft.com/office/powerpoint/2010/main" val="32565110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Foram modelados dois dutos reais, com dados obtidos no site da CETESB, e um duto fictício, sendo que foram processados por três algoritmos. Um algoritmo que utiliza a arquitetura CUDA, outro, convencional, que utiliza apenas um core do processador, apelidado de </a:t>
            </a:r>
            <a:r>
              <a:rPr lang="pt-BR" dirty="0" err="1"/>
              <a:t>singlecore</a:t>
            </a:r>
            <a:r>
              <a:rPr lang="pt-BR" dirty="0"/>
              <a:t>, e finalmente outro algoritmo que se utiliza da arquitetura de processadores de múltiplos núcleos, chamado de </a:t>
            </a:r>
            <a:r>
              <a:rPr lang="pt-BR" dirty="0" err="1"/>
              <a:t>multicore</a:t>
            </a:r>
            <a:endParaRPr lang="pt-BR" dirty="0"/>
          </a:p>
          <a:p>
            <a:endParaRPr lang="pt-BR" dirty="0"/>
          </a:p>
          <a:p>
            <a:r>
              <a:rPr lang="pt-BR" dirty="0"/>
              <a:t>Para apurar a confiabilidade na solução alcançada nos três algoritmos, realizou-se uma simulação de alta granularidade e o resultado obtido nas três versões, quando foram comparados, eram idênticos.</a:t>
            </a:r>
          </a:p>
          <a:p>
            <a:endParaRPr lang="pt-BR" dirty="0"/>
          </a:p>
          <a:p>
            <a:r>
              <a:rPr lang="pt-BR" dirty="0"/>
              <a:t>Primeiramente esses 3 dutos foram simulados em segmentos de aproximadamente 1 metro e em seguida simulados em segmentos de 10cm.</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23</a:t>
            </a:fld>
            <a:endParaRPr lang="pt-BR" dirty="0"/>
          </a:p>
        </p:txBody>
      </p:sp>
    </p:spTree>
    <p:extLst>
      <p:ext uri="{BB962C8B-B14F-4D97-AF65-F5344CB8AC3E}">
        <p14:creationId xmlns:p14="http://schemas.microsoft.com/office/powerpoint/2010/main" val="8021067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Na a simulação em segmentos de 1metro, geraram-se malhas computacionais grandes demais para serem alocadas na placa de vídeo. Então, para contornar o problema, já que o foco é o tempo de processamento entre as arquiteturas, manipulou-se o problema para serem divididos e executados sequencialmente para replicar a execução do mesmo como se feito de forma contínua.</a:t>
            </a:r>
          </a:p>
          <a:p>
            <a:endParaRPr lang="pt-BR" dirty="0"/>
          </a:p>
          <a:p>
            <a:r>
              <a:rPr lang="pt-BR" dirty="0"/>
              <a:t>Comparando-se a execução particionada com a contínua da solução </a:t>
            </a:r>
            <a:r>
              <a:rPr lang="pt-BR" dirty="0" err="1"/>
              <a:t>singlecore</a:t>
            </a:r>
            <a:r>
              <a:rPr lang="pt-BR" dirty="0"/>
              <a:t> e </a:t>
            </a:r>
            <a:r>
              <a:rPr lang="pt-BR" dirty="0" err="1"/>
              <a:t>multicore</a:t>
            </a:r>
            <a:r>
              <a:rPr lang="pt-BR" dirty="0"/>
              <a:t>, mostraram-se consistentes em tempo de execução mostrando que não houve problema em dividir o problema.</a:t>
            </a:r>
          </a:p>
          <a:p>
            <a:endParaRPr lang="pt-BR" dirty="0"/>
          </a:p>
          <a:p>
            <a:r>
              <a:rPr lang="pt-BR" dirty="0"/>
              <a:t>Esses são os tempos que cada problema demorou em cada uma das formas de processamento. Notem que o tempo de processamento no CUDA é muito menor que no </a:t>
            </a:r>
            <a:r>
              <a:rPr lang="pt-BR" dirty="0" err="1"/>
              <a:t>singlecore</a:t>
            </a:r>
            <a:r>
              <a:rPr lang="pt-BR" dirty="0"/>
              <a:t> e no </a:t>
            </a:r>
            <a:r>
              <a:rPr lang="pt-BR" dirty="0" err="1"/>
              <a:t>multicore</a:t>
            </a:r>
            <a:r>
              <a:rPr lang="pt-BR" dirty="0"/>
              <a:t>.</a:t>
            </a:r>
          </a:p>
          <a:p>
            <a:endParaRPr lang="pt-BR" dirty="0"/>
          </a:p>
          <a:p>
            <a:r>
              <a:rPr lang="pt-BR" dirty="0"/>
              <a:t>O </a:t>
            </a:r>
            <a:r>
              <a:rPr lang="pt-BR" dirty="0" err="1"/>
              <a:t>Speedup</a:t>
            </a:r>
            <a:r>
              <a:rPr lang="pt-BR" dirty="0"/>
              <a:t> é uma métrica muito utilizada para comparar o desempenho de 2 programas. Aqui a referência é o tempo em </a:t>
            </a:r>
            <a:r>
              <a:rPr lang="pt-BR" dirty="0" err="1"/>
              <a:t>singlecore</a:t>
            </a:r>
            <a:r>
              <a:rPr lang="pt-BR" dirty="0"/>
              <a:t> , que é comparado com os tempos em processamento paralelo </a:t>
            </a:r>
            <a:r>
              <a:rPr lang="pt-BR" dirty="0" err="1"/>
              <a:t>multicore</a:t>
            </a:r>
            <a:r>
              <a:rPr lang="pt-BR" dirty="0"/>
              <a:t> e CUDA.</a:t>
            </a:r>
          </a:p>
          <a:p>
            <a:endParaRPr lang="pt-BR" dirty="0"/>
          </a:p>
          <a:p>
            <a:r>
              <a:rPr lang="pt-BR" dirty="0"/>
              <a:t>Aqui vemos que o processamento em CUDA é mais de 90% mais rápido que o </a:t>
            </a:r>
            <a:r>
              <a:rPr lang="pt-BR" dirty="0" err="1"/>
              <a:t>singlecore</a:t>
            </a:r>
            <a:r>
              <a:rPr lang="pt-BR" dirty="0"/>
              <a:t>. Já o desempenho do </a:t>
            </a:r>
            <a:r>
              <a:rPr lang="pt-BR" dirty="0" err="1"/>
              <a:t>multicore</a:t>
            </a:r>
            <a:r>
              <a:rPr lang="pt-BR" dirty="0"/>
              <a:t> é inferior ao </a:t>
            </a:r>
            <a:r>
              <a:rPr lang="pt-BR" dirty="0" err="1"/>
              <a:t>singlecore</a:t>
            </a:r>
            <a:r>
              <a:rPr lang="pt-BR" dirty="0"/>
              <a:t>. Isso pode ser explicado por otimizações que implementei no uso do cache na solução </a:t>
            </a:r>
            <a:r>
              <a:rPr lang="pt-BR" dirty="0" err="1"/>
              <a:t>singlecore</a:t>
            </a:r>
            <a:r>
              <a:rPr lang="pt-BR" dirty="0"/>
              <a:t>, mas também problemas de sincronização e </a:t>
            </a:r>
            <a:r>
              <a:rPr lang="pt-BR" dirty="0" err="1"/>
              <a:t>race-conditions</a:t>
            </a:r>
            <a:r>
              <a:rPr lang="pt-BR" dirty="0"/>
              <a:t> na solução </a:t>
            </a:r>
            <a:r>
              <a:rPr lang="pt-BR" dirty="0" err="1"/>
              <a:t>multicore</a:t>
            </a:r>
            <a:r>
              <a:rPr lang="pt-BR" dirty="0"/>
              <a:t>.</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24</a:t>
            </a:fld>
            <a:endParaRPr lang="pt-BR" dirty="0"/>
          </a:p>
        </p:txBody>
      </p:sp>
    </p:spTree>
    <p:extLst>
      <p:ext uri="{BB962C8B-B14F-4D97-AF65-F5344CB8AC3E}">
        <p14:creationId xmlns:p14="http://schemas.microsoft.com/office/powerpoint/2010/main" val="32066373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Nesse cenário, o problema </a:t>
            </a:r>
            <a:r>
              <a:rPr lang="pt-BR" dirty="0" err="1"/>
              <a:t>multicore</a:t>
            </a:r>
            <a:r>
              <a:rPr lang="pt-BR" dirty="0"/>
              <a:t> e </a:t>
            </a:r>
            <a:r>
              <a:rPr lang="pt-BR" dirty="0" err="1"/>
              <a:t>singlecore</a:t>
            </a:r>
            <a:r>
              <a:rPr lang="pt-BR" dirty="0"/>
              <a:t> foram executados de forma integral, aproveitando-se que o sistema operacional garante a alocação da memória dinamicamente, mesmo acima da memória física do computador. Apenas o algoritmo CUDA precisou ser segmentado. Dessa forma, a superioridade do algoritmo </a:t>
            </a:r>
            <a:r>
              <a:rPr lang="pt-BR" dirty="0" err="1"/>
              <a:t>multicore</a:t>
            </a:r>
            <a:r>
              <a:rPr lang="pt-BR" dirty="0"/>
              <a:t> sobre o </a:t>
            </a:r>
            <a:r>
              <a:rPr lang="pt-BR" dirty="0" err="1"/>
              <a:t>singlecore</a:t>
            </a:r>
            <a:r>
              <a:rPr lang="pt-BR" dirty="0"/>
              <a:t> fica mais evidente, mitigando problemas que surgiram no cenário anterior.</a:t>
            </a:r>
          </a:p>
          <a:p>
            <a:endParaRPr lang="pt-BR" dirty="0"/>
          </a:p>
          <a:p>
            <a:r>
              <a:rPr lang="pt-BR" dirty="0"/>
              <a:t>Mais uma vez o CUDA teve melhor desempenho que os outros processamentos, chegando a mais de 100% mais rápido no problema fictício.</a:t>
            </a:r>
          </a:p>
          <a:p>
            <a:endParaRPr lang="pt-BR" dirty="0"/>
          </a:p>
          <a:p>
            <a:r>
              <a:rPr lang="pt-BR" dirty="0"/>
              <a:t>Mas o processamento </a:t>
            </a:r>
            <a:r>
              <a:rPr lang="pt-BR" dirty="0" err="1"/>
              <a:t>multicore</a:t>
            </a:r>
            <a:r>
              <a:rPr lang="pt-BR" dirty="0"/>
              <a:t> foi mais rápido que no </a:t>
            </a:r>
            <a:r>
              <a:rPr lang="pt-BR" dirty="0" err="1"/>
              <a:t>singlecore</a:t>
            </a:r>
            <a:r>
              <a:rPr lang="pt-BR" dirty="0"/>
              <a:t>, vemos aqui desempenhos mais de 50% melhor que o </a:t>
            </a:r>
            <a:r>
              <a:rPr lang="pt-BR" dirty="0" err="1"/>
              <a:t>singlecore</a:t>
            </a:r>
            <a:r>
              <a:rPr lang="pt-BR" dirty="0"/>
              <a:t>. Isso reforça que é primordial adaptar o programa para funcionar de forma otimizada no hardware que realizará o processamento.</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25</a:t>
            </a:fld>
            <a:endParaRPr lang="pt-BR" dirty="0"/>
          </a:p>
        </p:txBody>
      </p:sp>
    </p:spTree>
    <p:extLst>
      <p:ext uri="{BB962C8B-B14F-4D97-AF65-F5344CB8AC3E}">
        <p14:creationId xmlns:p14="http://schemas.microsoft.com/office/powerpoint/2010/main" val="32260718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26</a:t>
            </a:fld>
            <a:endParaRPr lang="pt-BR" dirty="0"/>
          </a:p>
        </p:txBody>
      </p:sp>
    </p:spTree>
    <p:extLst>
      <p:ext uri="{BB962C8B-B14F-4D97-AF65-F5344CB8AC3E}">
        <p14:creationId xmlns:p14="http://schemas.microsoft.com/office/powerpoint/2010/main" val="27439679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 arquitetura CUDA apresentou resultados expressivamente melhores em todos os cenários simulados. Mesmo otimizando-se o algoritmo para tirar o máximo de proveito da arquitetura de múltiplos núcleos, a organização da arquitetura é obviamente superior ao que é entregue nos computadores de uso geral. </a:t>
            </a:r>
          </a:p>
          <a:p>
            <a:endParaRPr lang="pt-BR" dirty="0"/>
          </a:p>
          <a:p>
            <a:r>
              <a:rPr lang="pt-BR" dirty="0"/>
              <a:t>No </a:t>
            </a:r>
            <a:r>
              <a:rPr lang="pt-BR" dirty="0" err="1"/>
              <a:t>multicore</a:t>
            </a:r>
            <a:r>
              <a:rPr lang="pt-BR" dirty="0"/>
              <a:t> percebeu-se que a administração e divisão de tarefas nos cores do processador pode tomar um tempo expressivo, fazendo com que a performance de chamadas em paralelo em processadores </a:t>
            </a:r>
            <a:r>
              <a:rPr lang="pt-BR" dirty="0" err="1"/>
              <a:t>multinúcleos</a:t>
            </a:r>
            <a:r>
              <a:rPr lang="pt-BR" dirty="0"/>
              <a:t> seja pior que a em chamadas sequenciais no mesmo hardware.</a:t>
            </a:r>
          </a:p>
          <a:p>
            <a:endParaRPr lang="pt-BR" dirty="0"/>
          </a:p>
          <a:p>
            <a:r>
              <a:rPr lang="pt-BR" dirty="0"/>
              <a:t>A arquitetura do processador deve ser levada em consideração e é preciso ter domínio da sua forma de funcionamento. Um hardware aperfeiçoado para melhor desempenho em paralelismo não terá uma boa performance se o problema não for modelado de forma a se aproveitar dessa arquitetura, e vice e versa.</a:t>
            </a:r>
          </a:p>
          <a:p>
            <a:endParaRPr lang="pt-BR" dirty="0"/>
          </a:p>
          <a:p>
            <a:r>
              <a:rPr lang="pt-BR" dirty="0"/>
              <a:t>Também deve ser avaliado se o problema a ser processado pode ser programado para que funcione de forma otimizada no hardware disponível. Problemas maiores ou que utilizem muitos cálculos que dependem do resultado anterior não são recomendados para serem resolvidos de forma paralela, e sim sequencial.</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27</a:t>
            </a:fld>
            <a:endParaRPr lang="pt-BR" dirty="0"/>
          </a:p>
        </p:txBody>
      </p:sp>
    </p:spTree>
    <p:extLst>
      <p:ext uri="{BB962C8B-B14F-4D97-AF65-F5344CB8AC3E}">
        <p14:creationId xmlns:p14="http://schemas.microsoft.com/office/powerpoint/2010/main" val="32870423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28</a:t>
            </a:fld>
            <a:endParaRPr lang="pt-BR" dirty="0"/>
          </a:p>
        </p:txBody>
      </p:sp>
    </p:spTree>
    <p:extLst>
      <p:ext uri="{BB962C8B-B14F-4D97-AF65-F5344CB8AC3E}">
        <p14:creationId xmlns:p14="http://schemas.microsoft.com/office/powerpoint/2010/main" val="9749330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29</a:t>
            </a:fld>
            <a:endParaRPr lang="pt-BR" dirty="0"/>
          </a:p>
        </p:txBody>
      </p:sp>
    </p:spTree>
    <p:extLst>
      <p:ext uri="{BB962C8B-B14F-4D97-AF65-F5344CB8AC3E}">
        <p14:creationId xmlns:p14="http://schemas.microsoft.com/office/powerpoint/2010/main" val="39266792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3</a:t>
            </a:fld>
            <a:endParaRPr lang="pt-BR" dirty="0"/>
          </a:p>
        </p:txBody>
      </p:sp>
    </p:spTree>
    <p:extLst>
      <p:ext uri="{BB962C8B-B14F-4D97-AF65-F5344CB8AC3E}">
        <p14:creationId xmlns:p14="http://schemas.microsoft.com/office/powerpoint/2010/main" val="1130050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Em minha iniciação científica no IPEN, tive contato com o problema de Interações-Fluido-Estrutura, ou IFE, em grandes sistemas de transporte de fluidos, como usinas nucleares</a:t>
            </a:r>
          </a:p>
          <a:p>
            <a:endParaRPr lang="pt-BR" dirty="0"/>
          </a:p>
          <a:p>
            <a:r>
              <a:rPr lang="pt-BR" dirty="0"/>
              <a:t>O IFE ocorre quando o fluxo do fluido sofre uma perturbação, por exemplo com o fechamento de uma válvula. Isso provoca variações na pressão e na vazão do fluido, o transitório hidráulico. Essa variação ecoa ao longo da estrutura, podendo provocar danos como rompimentos.</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4</a:t>
            </a:fld>
            <a:endParaRPr lang="pt-BR" dirty="0"/>
          </a:p>
        </p:txBody>
      </p:sp>
    </p:spTree>
    <p:extLst>
      <p:ext uri="{BB962C8B-B14F-4D97-AF65-F5344CB8AC3E}">
        <p14:creationId xmlns:p14="http://schemas.microsoft.com/office/powerpoint/2010/main" val="16988781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Tamanha é a importância desse tema que a Electric Power </a:t>
            </a:r>
            <a:r>
              <a:rPr lang="pt-BR" dirty="0" err="1"/>
              <a:t>Research</a:t>
            </a:r>
            <a:r>
              <a:rPr lang="pt-BR" dirty="0"/>
              <a:t> </a:t>
            </a:r>
            <a:r>
              <a:rPr lang="pt-BR" dirty="0" err="1"/>
              <a:t>Institute</a:t>
            </a:r>
            <a:r>
              <a:rPr lang="pt-BR" dirty="0"/>
              <a:t>, (EPRI) realizou um ensaio onde compilou eventos relacionados ao efeito do transitório hidráulico.</a:t>
            </a:r>
          </a:p>
          <a:p>
            <a:endParaRPr lang="pt-BR" dirty="0"/>
          </a:p>
          <a:p>
            <a:r>
              <a:rPr lang="pt-BR" dirty="0"/>
              <a:t>Este gráfico mostra algumas consequências do IFE provocados pelo transitório hidráulico, como desde vazamentos a danos em componentes da estrutura.</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5</a:t>
            </a:fld>
            <a:endParaRPr lang="pt-BR" dirty="0"/>
          </a:p>
        </p:txBody>
      </p:sp>
    </p:spTree>
    <p:extLst>
      <p:ext uri="{BB962C8B-B14F-4D97-AF65-F5344CB8AC3E}">
        <p14:creationId xmlns:p14="http://schemas.microsoft.com/office/powerpoint/2010/main" val="10629983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O transitório hidráulico é regido por equações diferenciais, e por isso uma das maneiras de investigar o seu comportamento é através de simulações computacionais com o uso de resoluções numéricas.</a:t>
            </a:r>
          </a:p>
          <a:p>
            <a:endParaRPr lang="pt-BR" dirty="0"/>
          </a:p>
          <a:p>
            <a:r>
              <a:rPr lang="pt-BR" dirty="0"/>
              <a:t>Mas precisamos levar em consideração que as simulações podem ser onerosas e demorar muito tempo para serem processadas.</a:t>
            </a:r>
          </a:p>
          <a:p>
            <a:endParaRPr lang="pt-BR" dirty="0"/>
          </a:p>
          <a:p>
            <a:r>
              <a:rPr lang="pt-BR" dirty="0"/>
              <a:t>Para contornar essas dificuldades, é possível tomar uma abordagem de investir em poder de processamento não necessitando fazer qualquer modificação no programa de simulação.</a:t>
            </a:r>
          </a:p>
          <a:p>
            <a:endParaRPr lang="pt-BR" dirty="0"/>
          </a:p>
          <a:p>
            <a:r>
              <a:rPr lang="pt-BR" dirty="0"/>
              <a:t>Ou pode-se dar enfoque na otimização do programa, adotando técnicas de programação paralela ou programação em placas de vídeo, que é o objeto de estudo desse trabalho</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6</a:t>
            </a:fld>
            <a:endParaRPr lang="pt-BR" dirty="0"/>
          </a:p>
        </p:txBody>
      </p:sp>
    </p:spTree>
    <p:extLst>
      <p:ext uri="{BB962C8B-B14F-4D97-AF65-F5344CB8AC3E}">
        <p14:creationId xmlns:p14="http://schemas.microsoft.com/office/powerpoint/2010/main" val="16472208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7</a:t>
            </a:fld>
            <a:endParaRPr lang="pt-BR" dirty="0"/>
          </a:p>
        </p:txBody>
      </p:sp>
    </p:spTree>
    <p:extLst>
      <p:ext uri="{BB962C8B-B14F-4D97-AF65-F5344CB8AC3E}">
        <p14:creationId xmlns:p14="http://schemas.microsoft.com/office/powerpoint/2010/main" val="2140053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Como dito anteriormente, o transiente hidráulico ocorre quando há uma perturbação no fluxo do fluido do sistema.</a:t>
            </a:r>
          </a:p>
          <a:p>
            <a:endParaRPr lang="pt-BR" dirty="0"/>
          </a:p>
          <a:p>
            <a:r>
              <a:rPr lang="pt-BR" dirty="0"/>
              <a:t>Essa figura ilustra a variação da pressão no transitório. No início, a pressão é baixa em todo tubo, pois o fluido está em regime permanente, isto é, em fluxo constante. Quando ocorre, por exemplo, o fechamento de uma válvula, ocorre um aumento de pressão, aqui em vermelho. Esse aumento de pressão é refletido em toda tubulação.</a:t>
            </a:r>
          </a:p>
          <a:p>
            <a:endParaRPr lang="pt-BR" dirty="0"/>
          </a:p>
          <a:p>
            <a:r>
              <a:rPr lang="pt-BR" dirty="0"/>
              <a:t>Essa onda de perturbação pode causar danos graves à estrutura, como rompimentos, e às vezes o transiente é tão brusco que gera um barulho similar a uma pancada, por isso também é chamado de Golpe de Aríete.</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8</a:t>
            </a:fld>
            <a:endParaRPr lang="pt-BR" dirty="0"/>
          </a:p>
        </p:txBody>
      </p:sp>
    </p:spTree>
    <p:extLst>
      <p:ext uri="{BB962C8B-B14F-4D97-AF65-F5344CB8AC3E}">
        <p14:creationId xmlns:p14="http://schemas.microsoft.com/office/powerpoint/2010/main" val="31169701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Para esse trabalho, estudou-se um sistema hidráulico simples, mas muito comum nas construções, que é composto por um reservatório, um tubo e uma válvula.</a:t>
            </a:r>
          </a:p>
        </p:txBody>
      </p:sp>
      <p:sp>
        <p:nvSpPr>
          <p:cNvPr id="4" name="Espaço Reservado para Número de Slide 3"/>
          <p:cNvSpPr>
            <a:spLocks noGrp="1"/>
          </p:cNvSpPr>
          <p:nvPr>
            <p:ph type="sldNum" sz="quarter" idx="10"/>
          </p:nvPr>
        </p:nvSpPr>
        <p:spPr/>
        <p:txBody>
          <a:bodyPr/>
          <a:lstStyle/>
          <a:p>
            <a:pPr rtl="0"/>
            <a:fld id="{841221E5-7225-48EB-A4EE-420E7BFCF705}" type="slidenum">
              <a:rPr lang="pt-BR" smtClean="0"/>
              <a:pPr rtl="0"/>
              <a:t>9</a:t>
            </a:fld>
            <a:endParaRPr lang="pt-BR" dirty="0"/>
          </a:p>
        </p:txBody>
      </p:sp>
    </p:spTree>
    <p:extLst>
      <p:ext uri="{BB962C8B-B14F-4D97-AF65-F5344CB8AC3E}">
        <p14:creationId xmlns:p14="http://schemas.microsoft.com/office/powerpoint/2010/main" val="3668242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8" name="Retângulo 7"/>
          <p:cNvSpPr/>
          <p:nvPr/>
        </p:nvSpPr>
        <p:spPr bwMode="ltGray">
          <a:xfrm>
            <a:off x="11579384" y="5638800"/>
            <a:ext cx="609441" cy="121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9" name="Retângulo 8"/>
          <p:cNvSpPr/>
          <p:nvPr/>
        </p:nvSpPr>
        <p:spPr bwMode="gray">
          <a:xfrm>
            <a:off x="11274663" y="5638800"/>
            <a:ext cx="304721" cy="1219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10" name="Retângulo 9"/>
          <p:cNvSpPr/>
          <p:nvPr/>
        </p:nvSpPr>
        <p:spPr bwMode="ltGray">
          <a:xfrm>
            <a:off x="1218883" y="0"/>
            <a:ext cx="60944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11" name="Retângulo 10"/>
          <p:cNvSpPr/>
          <p:nvPr/>
        </p:nvSpPr>
        <p:spPr bwMode="gray">
          <a:xfrm>
            <a:off x="0" y="0"/>
            <a:ext cx="1218883"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12" name="Retângulo 11"/>
          <p:cNvSpPr/>
          <p:nvPr/>
        </p:nvSpPr>
        <p:spPr bwMode="ltGray">
          <a:xfrm>
            <a:off x="0" y="5638800"/>
            <a:ext cx="12188825" cy="1219200"/>
          </a:xfrm>
          <a:prstGeom prst="rect">
            <a:avLst/>
          </a:prstGeom>
          <a:solidFill>
            <a:schemeClr val="accent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cxnSp>
        <p:nvCxnSpPr>
          <p:cNvPr id="13" name="Conector reto 12"/>
          <p:cNvCxnSpPr/>
          <p:nvPr/>
        </p:nvCxnSpPr>
        <p:spPr bwMode="white">
          <a:xfrm>
            <a:off x="11573293" y="5638800"/>
            <a:ext cx="0" cy="12192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etângulo 13"/>
          <p:cNvSpPr/>
          <p:nvPr/>
        </p:nvSpPr>
        <p:spPr bwMode="black">
          <a:xfrm>
            <a:off x="0" y="5643132"/>
            <a:ext cx="1216152" cy="1214868"/>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cxnSp>
        <p:nvCxnSpPr>
          <p:cNvPr id="15" name="Conector reto 14"/>
          <p:cNvCxnSpPr/>
          <p:nvPr/>
        </p:nvCxnSpPr>
        <p:spPr bwMode="white">
          <a:xfrm>
            <a:off x="1218884"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Conector reto 15"/>
          <p:cNvCxnSpPr/>
          <p:nvPr/>
        </p:nvCxnSpPr>
        <p:spPr bwMode="white">
          <a:xfrm>
            <a:off x="0" y="5631204"/>
            <a:ext cx="182832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Pi"/>
          <p:cNvSpPr>
            <a:spLocks/>
          </p:cNvSpPr>
          <p:nvPr/>
        </p:nvSpPr>
        <p:spPr bwMode="white">
          <a:xfrm>
            <a:off x="276462" y="6032500"/>
            <a:ext cx="593189" cy="519176"/>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solidFill>
              <a:schemeClr val="bg1"/>
            </a:solidFill>
          </a:ln>
        </p:spPr>
        <p:txBody>
          <a:bodyPr vert="horz" wrap="square" lIns="121899" tIns="60949" rIns="121899" bIns="60949" numCol="1" rtlCol="0" anchor="t" anchorCtr="0" compatLnSpc="1">
            <a:prstTxWarp prst="textNoShape">
              <a:avLst/>
            </a:prstTxWarp>
          </a:bodyPr>
          <a:lstStyle/>
          <a:p>
            <a:pPr rtl="0"/>
            <a:endParaRPr lang="pt-BR" noProof="0" dirty="0"/>
          </a:p>
        </p:txBody>
      </p:sp>
      <p:sp>
        <p:nvSpPr>
          <p:cNvPr id="2" name="Título 1"/>
          <p:cNvSpPr>
            <a:spLocks noGrp="1"/>
          </p:cNvSpPr>
          <p:nvPr>
            <p:ph type="ctrTitle"/>
          </p:nvPr>
        </p:nvSpPr>
        <p:spPr>
          <a:xfrm>
            <a:off x="2428669" y="1600200"/>
            <a:ext cx="8329031" cy="2680127"/>
          </a:xfrm>
        </p:spPr>
        <p:txBody>
          <a:bodyPr rtlCol="0">
            <a:noAutofit/>
          </a:bodyPr>
          <a:lstStyle>
            <a:lvl1pPr>
              <a:defRPr sz="5400"/>
            </a:lvl1pPr>
          </a:lstStyle>
          <a:p>
            <a:pPr rtl="0"/>
            <a:r>
              <a:rPr lang="pt-BR" noProof="0"/>
              <a:t>Clique para editar o título Mestre</a:t>
            </a:r>
            <a:endParaRPr lang="pt-BR" noProof="0" dirty="0"/>
          </a:p>
        </p:txBody>
      </p:sp>
      <p:sp>
        <p:nvSpPr>
          <p:cNvPr id="3" name="Subtítulo 2"/>
          <p:cNvSpPr>
            <a:spLocks noGrp="1"/>
          </p:cNvSpPr>
          <p:nvPr>
            <p:ph type="subTitle" idx="1"/>
          </p:nvPr>
        </p:nvSpPr>
        <p:spPr>
          <a:xfrm>
            <a:off x="2428669" y="4344915"/>
            <a:ext cx="7516442" cy="1116085"/>
          </a:xfrm>
        </p:spPr>
        <p:txBody>
          <a:bodyPr rtlCol="0">
            <a:normAutofit/>
          </a:bodyPr>
          <a:lstStyle>
            <a:lvl1pPr marL="0" indent="0" algn="l">
              <a:spcBef>
                <a:spcPts val="0"/>
              </a:spcBef>
              <a:buNone/>
              <a:defRPr sz="3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pt-BR" noProof="0"/>
              <a:t>Clique para editar o estilo do subtítulo Mestre</a:t>
            </a:r>
            <a:endParaRPr lang="pt-BR" noProof="0" dirty="0"/>
          </a:p>
        </p:txBody>
      </p:sp>
      <p:sp>
        <p:nvSpPr>
          <p:cNvPr id="4" name="Espaço reservado para data 3"/>
          <p:cNvSpPr>
            <a:spLocks noGrp="1"/>
          </p:cNvSpPr>
          <p:nvPr>
            <p:ph type="dt" sz="half" idx="10"/>
          </p:nvPr>
        </p:nvSpPr>
        <p:spPr/>
        <p:txBody>
          <a:bodyPr rtlCol="0"/>
          <a:lstStyle>
            <a:lvl1pPr>
              <a:defRPr baseline="0">
                <a:solidFill>
                  <a:schemeClr val="tx2"/>
                </a:solidFill>
              </a:defRPr>
            </a:lvl1pPr>
          </a:lstStyle>
          <a:p>
            <a:pPr rtl="0"/>
            <a:fld id="{AEFE8A07-BE7E-486B-BB6D-37077AACAD92}" type="datetime1">
              <a:rPr lang="pt-BR" noProof="0" smtClean="0"/>
              <a:t>27/10/2020</a:t>
            </a:fld>
            <a:endParaRPr lang="pt-BR" noProof="0" dirty="0"/>
          </a:p>
        </p:txBody>
      </p:sp>
      <p:sp>
        <p:nvSpPr>
          <p:cNvPr id="5" name="Espaço reservado para rodapé 4"/>
          <p:cNvSpPr>
            <a:spLocks noGrp="1"/>
          </p:cNvSpPr>
          <p:nvPr>
            <p:ph type="ftr" sz="quarter" idx="11"/>
          </p:nvPr>
        </p:nvSpPr>
        <p:spPr/>
        <p:txBody>
          <a:bodyPr rtlCol="0"/>
          <a:lstStyle>
            <a:lvl1pPr>
              <a:defRPr baseline="0">
                <a:solidFill>
                  <a:schemeClr val="tx2"/>
                </a:solidFill>
              </a:defRPr>
            </a:lvl1pPr>
          </a:lstStyle>
          <a:p>
            <a:pPr rtl="0"/>
            <a:r>
              <a:rPr lang="pt-BR" noProof="0" dirty="0"/>
              <a:t>Adicionar um rodapé</a:t>
            </a:r>
          </a:p>
        </p:txBody>
      </p:sp>
      <p:sp>
        <p:nvSpPr>
          <p:cNvPr id="6" name="Espaço reservado para o número do slide 5"/>
          <p:cNvSpPr>
            <a:spLocks noGrp="1"/>
          </p:cNvSpPr>
          <p:nvPr>
            <p:ph type="sldNum" sz="quarter" idx="12"/>
          </p:nvPr>
        </p:nvSpPr>
        <p:spPr>
          <a:xfrm>
            <a:off x="10666412" y="6356351"/>
            <a:ext cx="609441" cy="365125"/>
          </a:xfrm>
        </p:spPr>
        <p:txBody>
          <a:bodyPr rtlCol="0"/>
          <a:lstStyle>
            <a:lvl1pPr>
              <a:defRPr baseline="0">
                <a:solidFill>
                  <a:schemeClr val="tx2"/>
                </a:solidFill>
              </a:defRPr>
            </a:lvl1pPr>
          </a:lstStyle>
          <a:p>
            <a:pPr rtl="0"/>
            <a:fld id="{7DC1BBB0-96F0-4077-A278-0F3FB5C104D3}" type="slidenum">
              <a:rPr lang="pt-BR" noProof="0" smtClean="0"/>
              <a:pPr rtl="0"/>
              <a:t>‹nº›</a:t>
            </a:fld>
            <a:endParaRPr lang="pt-BR" noProof="0" dirty="0"/>
          </a:p>
        </p:txBody>
      </p:sp>
    </p:spTree>
    <p:extLst>
      <p:ext uri="{BB962C8B-B14F-4D97-AF65-F5344CB8AC3E}">
        <p14:creationId xmlns:p14="http://schemas.microsoft.com/office/powerpoint/2010/main" val="3817955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noProof="0"/>
              <a:t>Clique para editar o título Mestre</a:t>
            </a:r>
            <a:endParaRPr lang="pt-BR" noProof="0" dirty="0"/>
          </a:p>
        </p:txBody>
      </p:sp>
      <p:sp>
        <p:nvSpPr>
          <p:cNvPr id="3" name="Espaço reservado para texto vertical 2"/>
          <p:cNvSpPr>
            <a:spLocks noGrp="1"/>
          </p:cNvSpPr>
          <p:nvPr>
            <p:ph type="body" orient="vert" idx="1"/>
          </p:nvPr>
        </p:nvSpPr>
        <p:spPr/>
        <p:txBody>
          <a:bodyPr vert="eaVert" rtlCol="0"/>
          <a:lstStyle>
            <a:lvl5pPr>
              <a:defRPr/>
            </a:lvl5pPr>
            <a:lvl6pPr>
              <a:defRPr/>
            </a:lvl6pPr>
            <a:lvl7pPr>
              <a:defRPr/>
            </a:lvl7pPr>
            <a:lvl8pPr>
              <a:defRPr/>
            </a:lvl8pPr>
            <a:lvl9pPr>
              <a:defRPr/>
            </a:lvl9pPr>
          </a:lstStyle>
          <a:p>
            <a:pPr lvl="0" rtl="0"/>
            <a:r>
              <a:rPr lang="pt-BR" noProof="0"/>
              <a:t>Clique para editar os estilos de texto Mestres</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endParaRPr lang="pt-BR" noProof="0" dirty="0"/>
          </a:p>
        </p:txBody>
      </p:sp>
      <p:sp>
        <p:nvSpPr>
          <p:cNvPr id="4" name="Espaço reservado para data 3"/>
          <p:cNvSpPr>
            <a:spLocks noGrp="1"/>
          </p:cNvSpPr>
          <p:nvPr>
            <p:ph type="dt" sz="half" idx="10"/>
          </p:nvPr>
        </p:nvSpPr>
        <p:spPr/>
        <p:txBody>
          <a:bodyPr rtlCol="0"/>
          <a:lstStyle/>
          <a:p>
            <a:pPr rtl="0"/>
            <a:fld id="{1459BB7D-2155-48F5-AD4A-A4A3EC901849}" type="datetime1">
              <a:rPr lang="pt-BR" noProof="0" smtClean="0"/>
              <a:t>27/10/2020</a:t>
            </a:fld>
            <a:endParaRPr lang="pt-BR" noProof="0" dirty="0"/>
          </a:p>
        </p:txBody>
      </p:sp>
      <p:sp>
        <p:nvSpPr>
          <p:cNvPr id="5" name="Espaço reservado para rodapé 4"/>
          <p:cNvSpPr>
            <a:spLocks noGrp="1"/>
          </p:cNvSpPr>
          <p:nvPr>
            <p:ph type="ftr" sz="quarter" idx="11"/>
          </p:nvPr>
        </p:nvSpPr>
        <p:spPr/>
        <p:txBody>
          <a:bodyPr rtlCol="0"/>
          <a:lstStyle/>
          <a:p>
            <a:pPr rtl="0"/>
            <a:r>
              <a:rPr lang="pt-BR" noProof="0" dirty="0"/>
              <a:t>Adicionar um rodapé</a:t>
            </a:r>
          </a:p>
        </p:txBody>
      </p:sp>
      <p:sp>
        <p:nvSpPr>
          <p:cNvPr id="6" name="Espaço reservado para o número do slide 5"/>
          <p:cNvSpPr>
            <a:spLocks noGrp="1"/>
          </p:cNvSpPr>
          <p:nvPr>
            <p:ph type="sldNum" sz="quarter" idx="12"/>
          </p:nvPr>
        </p:nvSpPr>
        <p:spPr/>
        <p:txBody>
          <a:bodyPr rtlCol="0"/>
          <a:lstStyle/>
          <a:p>
            <a:pPr rtl="0"/>
            <a:fld id="{7DC1BBB0-96F0-4077-A278-0F3FB5C104D3}" type="slidenum">
              <a:rPr lang="pt-BR" noProof="0" smtClean="0"/>
              <a:t>‹nº›</a:t>
            </a:fld>
            <a:endParaRPr lang="pt-BR" noProof="0" dirty="0"/>
          </a:p>
        </p:txBody>
      </p:sp>
    </p:spTree>
    <p:extLst>
      <p:ext uri="{BB962C8B-B14F-4D97-AF65-F5344CB8AC3E}">
        <p14:creationId xmlns:p14="http://schemas.microsoft.com/office/powerpoint/2010/main" val="2040880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exto e título vertical">
    <p:spTree>
      <p:nvGrpSpPr>
        <p:cNvPr id="1" name=""/>
        <p:cNvGrpSpPr/>
        <p:nvPr/>
      </p:nvGrpSpPr>
      <p:grpSpPr>
        <a:xfrm>
          <a:off x="0" y="0"/>
          <a:ext cx="0" cy="0"/>
          <a:chOff x="0" y="0"/>
          <a:chExt cx="0" cy="0"/>
        </a:xfrm>
      </p:grpSpPr>
      <p:sp>
        <p:nvSpPr>
          <p:cNvPr id="7" name="Retângulo 6"/>
          <p:cNvSpPr/>
          <p:nvPr/>
        </p:nvSpPr>
        <p:spPr bwMode="black">
          <a:xfrm>
            <a:off x="11884104" y="0"/>
            <a:ext cx="304721" cy="6858000"/>
          </a:xfrm>
          <a:prstGeom prst="rect">
            <a:avLst/>
          </a:pr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sp>
        <p:nvSpPr>
          <p:cNvPr id="8" name="Retângulo 7"/>
          <p:cNvSpPr/>
          <p:nvPr/>
        </p:nvSpPr>
        <p:spPr bwMode="ltGray">
          <a:xfrm>
            <a:off x="617143" y="0"/>
            <a:ext cx="60944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9" name="Retângulo 8"/>
          <p:cNvSpPr/>
          <p:nvPr/>
        </p:nvSpPr>
        <p:spPr bwMode="gray">
          <a:xfrm>
            <a:off x="0" y="0"/>
            <a:ext cx="609441" cy="6858000"/>
          </a:xfrm>
          <a:prstGeom prst="rect">
            <a:avLst/>
          </a:prstGeom>
          <a:solidFill>
            <a:schemeClr val="accent1">
              <a:lumMod val="75000"/>
              <a:alpha val="87843"/>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10" name="Retângulo 9"/>
          <p:cNvSpPr/>
          <p:nvPr/>
        </p:nvSpPr>
        <p:spPr bwMode="black">
          <a:xfrm>
            <a:off x="617143" y="736219"/>
            <a:ext cx="609441" cy="609600"/>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noProof="0" dirty="0"/>
          </a:p>
        </p:txBody>
      </p:sp>
      <p:cxnSp>
        <p:nvCxnSpPr>
          <p:cNvPr id="11" name="Conector reto 10"/>
          <p:cNvCxnSpPr/>
          <p:nvPr/>
        </p:nvCxnSpPr>
        <p:spPr bwMode="white">
          <a:xfrm>
            <a:off x="617143" y="7362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Conector reto 11"/>
          <p:cNvCxnSpPr/>
          <p:nvPr/>
        </p:nvCxnSpPr>
        <p:spPr bwMode="white">
          <a:xfrm>
            <a:off x="617143" y="13458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Pi"/>
          <p:cNvSpPr>
            <a:spLocks/>
          </p:cNvSpPr>
          <p:nvPr/>
        </p:nvSpPr>
        <p:spPr bwMode="white">
          <a:xfrm rot="5400000">
            <a:off x="756095" y="898102"/>
            <a:ext cx="336023" cy="294097"/>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pt-BR" noProof="0" dirty="0"/>
          </a:p>
        </p:txBody>
      </p:sp>
      <p:cxnSp>
        <p:nvCxnSpPr>
          <p:cNvPr id="14" name="Conector reto 13"/>
          <p:cNvCxnSpPr/>
          <p:nvPr/>
        </p:nvCxnSpPr>
        <p:spPr bwMode="white">
          <a:xfrm>
            <a:off x="617143"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ítulo vertical 1"/>
          <p:cNvSpPr>
            <a:spLocks noGrp="1"/>
          </p:cNvSpPr>
          <p:nvPr>
            <p:ph type="title" orient="vert"/>
          </p:nvPr>
        </p:nvSpPr>
        <p:spPr>
          <a:xfrm>
            <a:off x="9599612" y="685800"/>
            <a:ext cx="1787526" cy="5486400"/>
          </a:xfrm>
        </p:spPr>
        <p:txBody>
          <a:bodyPr vert="eaVert" rtlCol="0"/>
          <a:lstStyle/>
          <a:p>
            <a:pPr rtl="0"/>
            <a:r>
              <a:rPr lang="pt-BR" noProof="0"/>
              <a:t>Clique para editar o título Mestre</a:t>
            </a:r>
            <a:endParaRPr lang="pt-BR" noProof="0" dirty="0"/>
          </a:p>
        </p:txBody>
      </p:sp>
      <p:sp>
        <p:nvSpPr>
          <p:cNvPr id="3" name="Espaço reservado para texto vertical 2"/>
          <p:cNvSpPr>
            <a:spLocks noGrp="1"/>
          </p:cNvSpPr>
          <p:nvPr>
            <p:ph type="body" orient="vert" idx="1"/>
          </p:nvPr>
        </p:nvSpPr>
        <p:spPr>
          <a:xfrm>
            <a:off x="1598613" y="685800"/>
            <a:ext cx="7848599" cy="5486400"/>
          </a:xfrm>
        </p:spPr>
        <p:txBody>
          <a:bodyPr vert="eaVert" rtlCol="0"/>
          <a:lstStyle/>
          <a:p>
            <a:pPr lvl="0" rtl="0"/>
            <a:r>
              <a:rPr lang="pt-BR" noProof="0"/>
              <a:t>Clique para editar os estilos de texto Mestres</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endParaRPr lang="pt-BR" noProof="0" dirty="0"/>
          </a:p>
        </p:txBody>
      </p:sp>
      <p:sp>
        <p:nvSpPr>
          <p:cNvPr id="4" name="Espaço reservado para data 3"/>
          <p:cNvSpPr>
            <a:spLocks noGrp="1"/>
          </p:cNvSpPr>
          <p:nvPr>
            <p:ph type="dt" sz="half" idx="10"/>
          </p:nvPr>
        </p:nvSpPr>
        <p:spPr/>
        <p:txBody>
          <a:bodyPr rtlCol="0"/>
          <a:lstStyle/>
          <a:p>
            <a:pPr rtl="0"/>
            <a:fld id="{EF61E51A-BD37-4956-ABA8-D4D5FB5F24C2}" type="datetime1">
              <a:rPr lang="pt-BR" noProof="0" smtClean="0"/>
              <a:t>27/10/2020</a:t>
            </a:fld>
            <a:endParaRPr lang="pt-BR" noProof="0" dirty="0"/>
          </a:p>
        </p:txBody>
      </p:sp>
      <p:sp>
        <p:nvSpPr>
          <p:cNvPr id="5" name="Espaço reservado para rodapé 4"/>
          <p:cNvSpPr>
            <a:spLocks noGrp="1"/>
          </p:cNvSpPr>
          <p:nvPr>
            <p:ph type="ftr" sz="quarter" idx="11"/>
          </p:nvPr>
        </p:nvSpPr>
        <p:spPr/>
        <p:txBody>
          <a:bodyPr rtlCol="0"/>
          <a:lstStyle/>
          <a:p>
            <a:pPr rtl="0"/>
            <a:r>
              <a:rPr lang="pt-BR" noProof="0" dirty="0"/>
              <a:t>Adicionar um rodapé</a:t>
            </a:r>
          </a:p>
        </p:txBody>
      </p:sp>
      <p:sp>
        <p:nvSpPr>
          <p:cNvPr id="6" name="Espaço reservado para o número do slide 5"/>
          <p:cNvSpPr>
            <a:spLocks noGrp="1"/>
          </p:cNvSpPr>
          <p:nvPr>
            <p:ph type="sldNum" sz="quarter" idx="12"/>
          </p:nvPr>
        </p:nvSpPr>
        <p:spPr/>
        <p:txBody>
          <a:bodyPr rtlCol="0"/>
          <a:lstStyle/>
          <a:p>
            <a:pPr rtl="0"/>
            <a:fld id="{7DC1BBB0-96F0-4077-A278-0F3FB5C104D3}" type="slidenum">
              <a:rPr lang="pt-BR" noProof="0" smtClean="0"/>
              <a:t>‹nº›</a:t>
            </a:fld>
            <a:endParaRPr lang="pt-BR" noProof="0" dirty="0"/>
          </a:p>
        </p:txBody>
      </p:sp>
    </p:spTree>
    <p:extLst>
      <p:ext uri="{BB962C8B-B14F-4D97-AF65-F5344CB8AC3E}">
        <p14:creationId xmlns:p14="http://schemas.microsoft.com/office/powerpoint/2010/main" val="612817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noProof="0"/>
              <a:t>Clique para editar o título Mestre</a:t>
            </a:r>
            <a:endParaRPr lang="pt-BR" noProof="0" dirty="0"/>
          </a:p>
        </p:txBody>
      </p:sp>
      <p:sp>
        <p:nvSpPr>
          <p:cNvPr id="3" name="Espaço reservado para conteúdo 2"/>
          <p:cNvSpPr>
            <a:spLocks noGrp="1"/>
          </p:cNvSpPr>
          <p:nvPr>
            <p:ph idx="1"/>
          </p:nvPr>
        </p:nvSpPr>
        <p:spPr/>
        <p:txBody>
          <a:bodyPr rtlCol="0"/>
          <a:lstStyle>
            <a:lvl5pPr>
              <a:defRPr/>
            </a:lvl5pPr>
            <a:lvl6pPr>
              <a:defRPr/>
            </a:lvl6pPr>
            <a:lvl7pPr>
              <a:defRPr/>
            </a:lvl7pPr>
            <a:lvl8pPr>
              <a:defRPr/>
            </a:lvl8pPr>
            <a:lvl9pPr>
              <a:defRPr/>
            </a:lvl9pPr>
          </a:lstStyle>
          <a:p>
            <a:pPr lvl="0" rtl="0"/>
            <a:r>
              <a:rPr lang="pt-BR" noProof="0"/>
              <a:t>Clique para editar os estilos de texto Mestres</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endParaRPr lang="pt-BR" noProof="0" dirty="0"/>
          </a:p>
        </p:txBody>
      </p:sp>
      <p:sp>
        <p:nvSpPr>
          <p:cNvPr id="4" name="Espaço reservado para data 3"/>
          <p:cNvSpPr>
            <a:spLocks noGrp="1"/>
          </p:cNvSpPr>
          <p:nvPr>
            <p:ph type="dt" sz="half" idx="10"/>
          </p:nvPr>
        </p:nvSpPr>
        <p:spPr/>
        <p:txBody>
          <a:bodyPr rtlCol="0"/>
          <a:lstStyle/>
          <a:p>
            <a:pPr rtl="0"/>
            <a:fld id="{3E5486B6-A73D-4B8F-83D6-D9AC60E0479B}" type="datetime1">
              <a:rPr lang="pt-BR" noProof="0" smtClean="0"/>
              <a:t>27/10/2020</a:t>
            </a:fld>
            <a:endParaRPr lang="pt-BR" noProof="0" dirty="0"/>
          </a:p>
        </p:txBody>
      </p:sp>
      <p:sp>
        <p:nvSpPr>
          <p:cNvPr id="5" name="Espaço reservado para rodapé 4"/>
          <p:cNvSpPr>
            <a:spLocks noGrp="1"/>
          </p:cNvSpPr>
          <p:nvPr>
            <p:ph type="ftr" sz="quarter" idx="11"/>
          </p:nvPr>
        </p:nvSpPr>
        <p:spPr/>
        <p:txBody>
          <a:bodyPr rtlCol="0"/>
          <a:lstStyle/>
          <a:p>
            <a:pPr rtl="0"/>
            <a:r>
              <a:rPr lang="pt-BR" noProof="0" dirty="0"/>
              <a:t>Adicionar um rodapé</a:t>
            </a:r>
          </a:p>
        </p:txBody>
      </p:sp>
      <p:sp>
        <p:nvSpPr>
          <p:cNvPr id="6" name="Espaço reservado para o número do slide 5"/>
          <p:cNvSpPr>
            <a:spLocks noGrp="1"/>
          </p:cNvSpPr>
          <p:nvPr>
            <p:ph type="sldNum" sz="quarter" idx="12"/>
          </p:nvPr>
        </p:nvSpPr>
        <p:spPr/>
        <p:txBody>
          <a:bodyPr rtlCol="0"/>
          <a:lstStyle/>
          <a:p>
            <a:pPr rtl="0"/>
            <a:fld id="{7DC1BBB0-96F0-4077-A278-0F3FB5C104D3}" type="slidenum">
              <a:rPr lang="pt-BR" noProof="0" smtClean="0"/>
              <a:t>‹nº›</a:t>
            </a:fld>
            <a:endParaRPr lang="pt-BR" noProof="0" dirty="0"/>
          </a:p>
        </p:txBody>
      </p:sp>
    </p:spTree>
    <p:extLst>
      <p:ext uri="{BB962C8B-B14F-4D97-AF65-F5344CB8AC3E}">
        <p14:creationId xmlns:p14="http://schemas.microsoft.com/office/powerpoint/2010/main" val="2185532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ção">
    <p:spTree>
      <p:nvGrpSpPr>
        <p:cNvPr id="1" name=""/>
        <p:cNvGrpSpPr/>
        <p:nvPr/>
      </p:nvGrpSpPr>
      <p:grpSpPr>
        <a:xfrm>
          <a:off x="0" y="0"/>
          <a:ext cx="0" cy="0"/>
          <a:chOff x="0" y="0"/>
          <a:chExt cx="0" cy="0"/>
        </a:xfrm>
      </p:grpSpPr>
      <p:sp>
        <p:nvSpPr>
          <p:cNvPr id="19" name="Retângulo 18"/>
          <p:cNvSpPr/>
          <p:nvPr/>
        </p:nvSpPr>
        <p:spPr bwMode="black">
          <a:xfrm>
            <a:off x="11579384" y="5638800"/>
            <a:ext cx="609441" cy="121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20" name="Retângulo 19"/>
          <p:cNvSpPr/>
          <p:nvPr/>
        </p:nvSpPr>
        <p:spPr bwMode="gray">
          <a:xfrm>
            <a:off x="11274663" y="5638800"/>
            <a:ext cx="304721" cy="1219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24" name="Retângulo 23"/>
          <p:cNvSpPr/>
          <p:nvPr/>
        </p:nvSpPr>
        <p:spPr bwMode="gray">
          <a:xfrm>
            <a:off x="1216152" y="5638800"/>
            <a:ext cx="609441" cy="1219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21" name="Retângulo 20"/>
          <p:cNvSpPr/>
          <p:nvPr/>
        </p:nvSpPr>
        <p:spPr bwMode="ltGray">
          <a:xfrm>
            <a:off x="0" y="5638800"/>
            <a:ext cx="12188825" cy="1219200"/>
          </a:xfrm>
          <a:prstGeom prst="rect">
            <a:avLst/>
          </a:prstGeom>
          <a:solidFill>
            <a:schemeClr val="accent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cxnSp>
        <p:nvCxnSpPr>
          <p:cNvPr id="22" name="Conector reto 21"/>
          <p:cNvCxnSpPr/>
          <p:nvPr/>
        </p:nvCxnSpPr>
        <p:spPr bwMode="white">
          <a:xfrm>
            <a:off x="11573293" y="5638800"/>
            <a:ext cx="0" cy="12192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etângulo 15"/>
          <p:cNvSpPr/>
          <p:nvPr/>
        </p:nvSpPr>
        <p:spPr bwMode="black">
          <a:xfrm>
            <a:off x="0" y="5643132"/>
            <a:ext cx="1216152" cy="1214868"/>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18" name="Pi"/>
          <p:cNvSpPr>
            <a:spLocks/>
          </p:cNvSpPr>
          <p:nvPr/>
        </p:nvSpPr>
        <p:spPr bwMode="white">
          <a:xfrm>
            <a:off x="276462" y="6032500"/>
            <a:ext cx="593189" cy="519176"/>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solidFill>
              <a:schemeClr val="bg1"/>
            </a:solidFill>
          </a:ln>
        </p:spPr>
        <p:txBody>
          <a:bodyPr vert="horz" wrap="square" lIns="121899" tIns="60949" rIns="121899" bIns="60949" numCol="1" rtlCol="0" anchor="t" anchorCtr="0" compatLnSpc="1">
            <a:prstTxWarp prst="textNoShape">
              <a:avLst/>
            </a:prstTxWarp>
          </a:bodyPr>
          <a:lstStyle/>
          <a:p>
            <a:pPr rtl="0"/>
            <a:endParaRPr lang="pt-BR" noProof="0" dirty="0"/>
          </a:p>
        </p:txBody>
      </p:sp>
      <p:cxnSp>
        <p:nvCxnSpPr>
          <p:cNvPr id="23" name="Conector reto 22"/>
          <p:cNvCxnSpPr/>
          <p:nvPr/>
        </p:nvCxnSpPr>
        <p:spPr bwMode="white">
          <a:xfrm>
            <a:off x="1216152" y="5638800"/>
            <a:ext cx="0" cy="12192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Retângulo 25"/>
          <p:cNvSpPr/>
          <p:nvPr/>
        </p:nvSpPr>
        <p:spPr bwMode="black">
          <a:xfrm>
            <a:off x="11579384" y="0"/>
            <a:ext cx="609441" cy="60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27" name="Retângulo 26"/>
          <p:cNvSpPr/>
          <p:nvPr/>
        </p:nvSpPr>
        <p:spPr bwMode="gray">
          <a:xfrm>
            <a:off x="11274663" y="0"/>
            <a:ext cx="304721" cy="609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28" name="Retângulo 27"/>
          <p:cNvSpPr/>
          <p:nvPr/>
        </p:nvSpPr>
        <p:spPr bwMode="gray">
          <a:xfrm>
            <a:off x="1218883" y="0"/>
            <a:ext cx="609441" cy="60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29" name="Retângulo 28"/>
          <p:cNvSpPr/>
          <p:nvPr/>
        </p:nvSpPr>
        <p:spPr>
          <a:xfrm>
            <a:off x="-2" y="0"/>
            <a:ext cx="1218883" cy="6096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30" name="Retângulo 29"/>
          <p:cNvSpPr/>
          <p:nvPr/>
        </p:nvSpPr>
        <p:spPr bwMode="ltGray">
          <a:xfrm>
            <a:off x="0" y="0"/>
            <a:ext cx="12188825" cy="609600"/>
          </a:xfrm>
          <a:prstGeom prst="rect">
            <a:avLst/>
          </a:prstGeom>
          <a:solidFill>
            <a:schemeClr val="accent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cxnSp>
        <p:nvCxnSpPr>
          <p:cNvPr id="31" name="Conector reto 30"/>
          <p:cNvCxnSpPr/>
          <p:nvPr/>
        </p:nvCxnSpPr>
        <p:spPr bwMode="white">
          <a:xfrm>
            <a:off x="11573293" y="0"/>
            <a:ext cx="0" cy="6096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2" name="Retângulo 31"/>
          <p:cNvSpPr/>
          <p:nvPr/>
        </p:nvSpPr>
        <p:spPr bwMode="black">
          <a:xfrm>
            <a:off x="0" y="0"/>
            <a:ext cx="1216152" cy="609600"/>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cxnSp>
        <p:nvCxnSpPr>
          <p:cNvPr id="33" name="Conector reto 32"/>
          <p:cNvCxnSpPr/>
          <p:nvPr/>
        </p:nvCxnSpPr>
        <p:spPr bwMode="white">
          <a:xfrm>
            <a:off x="1218884" y="0"/>
            <a:ext cx="0" cy="6096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ítulo 1"/>
          <p:cNvSpPr>
            <a:spLocks noGrp="1"/>
          </p:cNvSpPr>
          <p:nvPr>
            <p:ph type="title"/>
          </p:nvPr>
        </p:nvSpPr>
        <p:spPr>
          <a:xfrm>
            <a:off x="1598613" y="1600201"/>
            <a:ext cx="8283272" cy="2654064"/>
          </a:xfrm>
        </p:spPr>
        <p:txBody>
          <a:bodyPr rtlCol="0" anchor="b">
            <a:normAutofit/>
          </a:bodyPr>
          <a:lstStyle>
            <a:lvl1pPr algn="l">
              <a:defRPr sz="5400" b="0" cap="none" baseline="0"/>
            </a:lvl1pPr>
          </a:lstStyle>
          <a:p>
            <a:pPr rtl="0"/>
            <a:r>
              <a:rPr lang="pt-BR" noProof="0"/>
              <a:t>Clique para editar o título Mestre</a:t>
            </a:r>
            <a:endParaRPr lang="pt-BR" noProof="0" dirty="0"/>
          </a:p>
        </p:txBody>
      </p:sp>
      <p:sp>
        <p:nvSpPr>
          <p:cNvPr id="3" name="Espaço reservado para texto 2"/>
          <p:cNvSpPr>
            <a:spLocks noGrp="1"/>
          </p:cNvSpPr>
          <p:nvPr>
            <p:ph type="body" idx="1"/>
          </p:nvPr>
        </p:nvSpPr>
        <p:spPr>
          <a:xfrm>
            <a:off x="1598613" y="4259996"/>
            <a:ext cx="7264623" cy="1150203"/>
          </a:xfrm>
        </p:spPr>
        <p:txBody>
          <a:bodyPr rtlCol="0" anchor="t">
            <a:normAutofit/>
          </a:bodyPr>
          <a:lstStyle>
            <a:lvl1pPr marL="0" indent="0">
              <a:spcBef>
                <a:spcPts val="0"/>
              </a:spcBef>
              <a:buNone/>
              <a:defRPr sz="3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pt-BR" noProof="0"/>
              <a:t>Clique para editar os estilos de texto Mestres</a:t>
            </a:r>
          </a:p>
        </p:txBody>
      </p:sp>
      <p:sp>
        <p:nvSpPr>
          <p:cNvPr id="4" name="Espaço reservado para data 3"/>
          <p:cNvSpPr>
            <a:spLocks noGrp="1"/>
          </p:cNvSpPr>
          <p:nvPr>
            <p:ph type="dt" sz="half" idx="10"/>
          </p:nvPr>
        </p:nvSpPr>
        <p:spPr/>
        <p:txBody>
          <a:bodyPr rtlCol="0"/>
          <a:lstStyle>
            <a:lvl1pPr>
              <a:defRPr baseline="0">
                <a:solidFill>
                  <a:schemeClr val="tx2"/>
                </a:solidFill>
              </a:defRPr>
            </a:lvl1pPr>
          </a:lstStyle>
          <a:p>
            <a:pPr rtl="0"/>
            <a:fld id="{EBBB5E5B-F3F8-4810-8BA6-9A32C99FBA53}" type="datetime1">
              <a:rPr lang="pt-BR" noProof="0" smtClean="0"/>
              <a:t>27/10/2020</a:t>
            </a:fld>
            <a:endParaRPr lang="pt-BR" noProof="0" dirty="0"/>
          </a:p>
        </p:txBody>
      </p:sp>
      <p:sp>
        <p:nvSpPr>
          <p:cNvPr id="5" name="Espaço reservado para rodapé 4"/>
          <p:cNvSpPr>
            <a:spLocks noGrp="1"/>
          </p:cNvSpPr>
          <p:nvPr>
            <p:ph type="ftr" sz="quarter" idx="11"/>
          </p:nvPr>
        </p:nvSpPr>
        <p:spPr/>
        <p:txBody>
          <a:bodyPr rtlCol="0"/>
          <a:lstStyle>
            <a:lvl1pPr>
              <a:defRPr baseline="0">
                <a:solidFill>
                  <a:schemeClr val="tx2"/>
                </a:solidFill>
              </a:defRPr>
            </a:lvl1pPr>
          </a:lstStyle>
          <a:p>
            <a:pPr rtl="0"/>
            <a:r>
              <a:rPr lang="pt-BR" noProof="0" dirty="0"/>
              <a:t>Adicionar um rodapé</a:t>
            </a:r>
          </a:p>
        </p:txBody>
      </p:sp>
      <p:sp>
        <p:nvSpPr>
          <p:cNvPr id="6" name="Espaço reservado para o número do slide 5"/>
          <p:cNvSpPr>
            <a:spLocks noGrp="1"/>
          </p:cNvSpPr>
          <p:nvPr>
            <p:ph type="sldNum" sz="quarter" idx="12"/>
          </p:nvPr>
        </p:nvSpPr>
        <p:spPr>
          <a:xfrm>
            <a:off x="10666571" y="6356351"/>
            <a:ext cx="609441" cy="365125"/>
          </a:xfrm>
        </p:spPr>
        <p:txBody>
          <a:bodyPr rtlCol="0"/>
          <a:lstStyle>
            <a:lvl1pPr>
              <a:defRPr baseline="0">
                <a:solidFill>
                  <a:schemeClr val="tx2"/>
                </a:solidFill>
              </a:defRPr>
            </a:lvl1pPr>
          </a:lstStyle>
          <a:p>
            <a:pPr rtl="0"/>
            <a:fld id="{7DC1BBB0-96F0-4077-A278-0F3FB5C104D3}" type="slidenum">
              <a:rPr lang="pt-BR" noProof="0" smtClean="0"/>
              <a:pPr rtl="0"/>
              <a:t>‹nº›</a:t>
            </a:fld>
            <a:endParaRPr lang="pt-BR" noProof="0" dirty="0"/>
          </a:p>
        </p:txBody>
      </p:sp>
    </p:spTree>
    <p:extLst>
      <p:ext uri="{BB962C8B-B14F-4D97-AF65-F5344CB8AC3E}">
        <p14:creationId xmlns:p14="http://schemas.microsoft.com/office/powerpoint/2010/main" val="3234467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is conteúd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noProof="0"/>
              <a:t>Clique para editar o título Mestre</a:t>
            </a:r>
            <a:endParaRPr lang="pt-BR" noProof="0" dirty="0"/>
          </a:p>
        </p:txBody>
      </p:sp>
      <p:sp>
        <p:nvSpPr>
          <p:cNvPr id="3" name="Espaço reservado para conteúdo 2"/>
          <p:cNvSpPr>
            <a:spLocks noGrp="1"/>
          </p:cNvSpPr>
          <p:nvPr>
            <p:ph sz="half" idx="1"/>
          </p:nvPr>
        </p:nvSpPr>
        <p:spPr>
          <a:xfrm>
            <a:off x="1593436" y="1600200"/>
            <a:ext cx="4814586" cy="4572000"/>
          </a:xfrm>
        </p:spPr>
        <p:txBody>
          <a:bodyPr rtlCol="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rtl="0"/>
            <a:r>
              <a:rPr lang="pt-BR" noProof="0"/>
              <a:t>Clique para editar os estilos de texto Mestres</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endParaRPr lang="pt-BR" noProof="0" dirty="0"/>
          </a:p>
        </p:txBody>
      </p:sp>
      <p:sp>
        <p:nvSpPr>
          <p:cNvPr id="4" name="Espaço reservado para conteúdo 3"/>
          <p:cNvSpPr>
            <a:spLocks noGrp="1"/>
          </p:cNvSpPr>
          <p:nvPr>
            <p:ph sz="half" idx="2"/>
          </p:nvPr>
        </p:nvSpPr>
        <p:spPr>
          <a:xfrm>
            <a:off x="6561651" y="1600200"/>
            <a:ext cx="4814586" cy="4572000"/>
          </a:xfrm>
        </p:spPr>
        <p:txBody>
          <a:bodyPr rtlCol="0"/>
          <a:lstStyle>
            <a:lvl1pPr>
              <a:defRPr sz="2800"/>
            </a:lvl1pPr>
            <a:lvl2pPr>
              <a:defRPr sz="2400"/>
            </a:lvl2pPr>
            <a:lvl3pPr>
              <a:defRPr sz="2000"/>
            </a:lvl3pPr>
            <a:lvl4pPr>
              <a:defRPr sz="1800"/>
            </a:lvl4pPr>
            <a:lvl5pPr>
              <a:defRPr sz="1800"/>
            </a:lvl5pPr>
            <a:lvl6pPr>
              <a:defRPr sz="1800" baseline="0"/>
            </a:lvl6pPr>
            <a:lvl7pPr>
              <a:defRPr sz="1800" baseline="0"/>
            </a:lvl7pPr>
            <a:lvl8pPr>
              <a:defRPr sz="1800" baseline="0"/>
            </a:lvl8pPr>
            <a:lvl9pPr>
              <a:defRPr sz="1800" baseline="0"/>
            </a:lvl9pPr>
          </a:lstStyle>
          <a:p>
            <a:pPr lvl="0" rtl="0"/>
            <a:r>
              <a:rPr lang="pt-BR" noProof="0"/>
              <a:t>Clique para editar os estilos de texto Mestres</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endParaRPr lang="pt-BR" noProof="0" dirty="0"/>
          </a:p>
        </p:txBody>
      </p:sp>
      <p:sp>
        <p:nvSpPr>
          <p:cNvPr id="5" name="Espaço reservado para data 4"/>
          <p:cNvSpPr>
            <a:spLocks noGrp="1"/>
          </p:cNvSpPr>
          <p:nvPr>
            <p:ph type="dt" sz="half" idx="10"/>
          </p:nvPr>
        </p:nvSpPr>
        <p:spPr/>
        <p:txBody>
          <a:bodyPr rtlCol="0"/>
          <a:lstStyle/>
          <a:p>
            <a:pPr rtl="0"/>
            <a:fld id="{BF8325B8-6816-4ECB-949F-F9D65FA27766}" type="datetime1">
              <a:rPr lang="pt-BR" noProof="0" smtClean="0"/>
              <a:t>27/10/2020</a:t>
            </a:fld>
            <a:endParaRPr lang="pt-BR" noProof="0" dirty="0"/>
          </a:p>
        </p:txBody>
      </p:sp>
      <p:sp>
        <p:nvSpPr>
          <p:cNvPr id="6" name="Espaço reservado para rodapé 5"/>
          <p:cNvSpPr>
            <a:spLocks noGrp="1"/>
          </p:cNvSpPr>
          <p:nvPr>
            <p:ph type="ftr" sz="quarter" idx="11"/>
          </p:nvPr>
        </p:nvSpPr>
        <p:spPr/>
        <p:txBody>
          <a:bodyPr rtlCol="0"/>
          <a:lstStyle/>
          <a:p>
            <a:pPr rtl="0"/>
            <a:r>
              <a:rPr lang="pt-BR" noProof="0" dirty="0"/>
              <a:t>Adicionar um rodapé</a:t>
            </a:r>
          </a:p>
        </p:txBody>
      </p:sp>
      <p:sp>
        <p:nvSpPr>
          <p:cNvPr id="7" name="Espaço reservado para o número do slide 6"/>
          <p:cNvSpPr>
            <a:spLocks noGrp="1"/>
          </p:cNvSpPr>
          <p:nvPr>
            <p:ph type="sldNum" sz="quarter" idx="12"/>
          </p:nvPr>
        </p:nvSpPr>
        <p:spPr/>
        <p:txBody>
          <a:bodyPr rtlCol="0"/>
          <a:lstStyle/>
          <a:p>
            <a:pPr rtl="0"/>
            <a:fld id="{7DC1BBB0-96F0-4077-A278-0F3FB5C104D3}" type="slidenum">
              <a:rPr lang="pt-BR" noProof="0" smtClean="0"/>
              <a:t>‹nº›</a:t>
            </a:fld>
            <a:endParaRPr lang="pt-BR" noProof="0" dirty="0"/>
          </a:p>
        </p:txBody>
      </p:sp>
    </p:spTree>
    <p:extLst>
      <p:ext uri="{BB962C8B-B14F-4D97-AF65-F5344CB8AC3E}">
        <p14:creationId xmlns:p14="http://schemas.microsoft.com/office/powerpoint/2010/main" val="123911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lvl1pPr>
              <a:defRPr/>
            </a:lvl1pPr>
          </a:lstStyle>
          <a:p>
            <a:pPr rtl="0"/>
            <a:r>
              <a:rPr lang="pt-BR" noProof="0"/>
              <a:t>Clique para editar o título Mestre</a:t>
            </a:r>
            <a:endParaRPr lang="pt-BR" noProof="0" dirty="0"/>
          </a:p>
        </p:txBody>
      </p:sp>
      <p:sp>
        <p:nvSpPr>
          <p:cNvPr id="3" name="Espaço reservado para texto 2"/>
          <p:cNvSpPr>
            <a:spLocks noGrp="1"/>
          </p:cNvSpPr>
          <p:nvPr>
            <p:ph type="body" idx="1"/>
          </p:nvPr>
        </p:nvSpPr>
        <p:spPr>
          <a:xfrm>
            <a:off x="1593436" y="1499616"/>
            <a:ext cx="4818888" cy="938784"/>
          </a:xfrm>
        </p:spPr>
        <p:txBody>
          <a:bodyPr rtlCol="0" anchor="b">
            <a:noAutofit/>
          </a:bodyPr>
          <a:lstStyle>
            <a:lvl1pPr marL="0" indent="0">
              <a:spcBef>
                <a:spcPts val="0"/>
              </a:spcBef>
              <a:buNone/>
              <a:defRPr sz="24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os estilos de texto Mestres</a:t>
            </a:r>
          </a:p>
        </p:txBody>
      </p:sp>
      <p:sp>
        <p:nvSpPr>
          <p:cNvPr id="4" name="Espaço reservado para conteúdo 3"/>
          <p:cNvSpPr>
            <a:spLocks noGrp="1"/>
          </p:cNvSpPr>
          <p:nvPr>
            <p:ph sz="half" idx="2"/>
          </p:nvPr>
        </p:nvSpPr>
        <p:spPr>
          <a:xfrm>
            <a:off x="1593436" y="2514706"/>
            <a:ext cx="4814586" cy="3657493"/>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rtl="0"/>
            <a:r>
              <a:rPr lang="pt-BR" noProof="0"/>
              <a:t>Clique para editar os estilos de texto Mestres</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endParaRPr lang="pt-BR" noProof="0" dirty="0"/>
          </a:p>
        </p:txBody>
      </p:sp>
      <p:sp>
        <p:nvSpPr>
          <p:cNvPr id="5" name="Espaço reservado para texto 4"/>
          <p:cNvSpPr>
            <a:spLocks noGrp="1"/>
          </p:cNvSpPr>
          <p:nvPr>
            <p:ph type="body" sz="quarter" idx="3"/>
          </p:nvPr>
        </p:nvSpPr>
        <p:spPr>
          <a:xfrm>
            <a:off x="6557349" y="1499616"/>
            <a:ext cx="4818888" cy="938784"/>
          </a:xfrm>
        </p:spPr>
        <p:txBody>
          <a:bodyPr rtlCol="0" anchor="b">
            <a:noAutofit/>
          </a:bodyPr>
          <a:lstStyle>
            <a:lvl1pPr marL="0" indent="0">
              <a:spcBef>
                <a:spcPts val="0"/>
              </a:spcBef>
              <a:buNone/>
              <a:defRPr sz="24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os estilos de texto Mestres</a:t>
            </a:r>
          </a:p>
        </p:txBody>
      </p:sp>
      <p:sp>
        <p:nvSpPr>
          <p:cNvPr id="6" name="Espaço reservado para conteúdo 5"/>
          <p:cNvSpPr>
            <a:spLocks noGrp="1"/>
          </p:cNvSpPr>
          <p:nvPr>
            <p:ph sz="quarter" idx="4"/>
          </p:nvPr>
        </p:nvSpPr>
        <p:spPr>
          <a:xfrm>
            <a:off x="6557349" y="2514600"/>
            <a:ext cx="4818888" cy="3655568"/>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pt-BR" noProof="0"/>
              <a:t>Clique para editar os estilos de texto Mestres</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endParaRPr lang="pt-BR" noProof="0" dirty="0"/>
          </a:p>
        </p:txBody>
      </p:sp>
      <p:sp>
        <p:nvSpPr>
          <p:cNvPr id="7" name="Espaço reservado para data 6"/>
          <p:cNvSpPr>
            <a:spLocks noGrp="1"/>
          </p:cNvSpPr>
          <p:nvPr>
            <p:ph type="dt" sz="half" idx="10"/>
          </p:nvPr>
        </p:nvSpPr>
        <p:spPr/>
        <p:txBody>
          <a:bodyPr rtlCol="0"/>
          <a:lstStyle/>
          <a:p>
            <a:pPr rtl="0"/>
            <a:fld id="{159AD37B-9B4E-40B8-B2FD-963F90BA8EF4}" type="datetime1">
              <a:rPr lang="pt-BR" noProof="0" smtClean="0"/>
              <a:t>27/10/2020</a:t>
            </a:fld>
            <a:endParaRPr lang="pt-BR" noProof="0" dirty="0"/>
          </a:p>
        </p:txBody>
      </p:sp>
      <p:sp>
        <p:nvSpPr>
          <p:cNvPr id="8" name="Espaço reservado para rodapé 7"/>
          <p:cNvSpPr>
            <a:spLocks noGrp="1"/>
          </p:cNvSpPr>
          <p:nvPr>
            <p:ph type="ftr" sz="quarter" idx="11"/>
          </p:nvPr>
        </p:nvSpPr>
        <p:spPr/>
        <p:txBody>
          <a:bodyPr rtlCol="0"/>
          <a:lstStyle/>
          <a:p>
            <a:pPr rtl="0"/>
            <a:r>
              <a:rPr lang="pt-BR" noProof="0" dirty="0"/>
              <a:t>Adicionar um rodapé</a:t>
            </a:r>
          </a:p>
        </p:txBody>
      </p:sp>
      <p:sp>
        <p:nvSpPr>
          <p:cNvPr id="9" name="Espaço reservado para o número do slide 8"/>
          <p:cNvSpPr>
            <a:spLocks noGrp="1"/>
          </p:cNvSpPr>
          <p:nvPr>
            <p:ph type="sldNum" sz="quarter" idx="12"/>
          </p:nvPr>
        </p:nvSpPr>
        <p:spPr/>
        <p:txBody>
          <a:bodyPr rtlCol="0"/>
          <a:lstStyle/>
          <a:p>
            <a:pPr rtl="0"/>
            <a:fld id="{7DC1BBB0-96F0-4077-A278-0F3FB5C104D3}" type="slidenum">
              <a:rPr lang="pt-BR" noProof="0" smtClean="0"/>
              <a:t>‹nº›</a:t>
            </a:fld>
            <a:endParaRPr lang="pt-BR" noProof="0" dirty="0"/>
          </a:p>
        </p:txBody>
      </p:sp>
    </p:spTree>
    <p:extLst>
      <p:ext uri="{BB962C8B-B14F-4D97-AF65-F5344CB8AC3E}">
        <p14:creationId xmlns:p14="http://schemas.microsoft.com/office/powerpoint/2010/main" val="2138358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pt-BR" noProof="0"/>
              <a:t>Clique para editar o título Mestre</a:t>
            </a:r>
            <a:endParaRPr lang="pt-BR" noProof="0" dirty="0"/>
          </a:p>
        </p:txBody>
      </p:sp>
      <p:sp>
        <p:nvSpPr>
          <p:cNvPr id="3" name="Espaço reservado para data 2"/>
          <p:cNvSpPr>
            <a:spLocks noGrp="1"/>
          </p:cNvSpPr>
          <p:nvPr>
            <p:ph type="dt" sz="half" idx="10"/>
          </p:nvPr>
        </p:nvSpPr>
        <p:spPr/>
        <p:txBody>
          <a:bodyPr rtlCol="0"/>
          <a:lstStyle/>
          <a:p>
            <a:pPr rtl="0"/>
            <a:fld id="{49666B81-3F0F-4225-B123-405B9F5CEABA}" type="datetime1">
              <a:rPr lang="pt-BR" noProof="0" smtClean="0"/>
              <a:t>27/10/2020</a:t>
            </a:fld>
            <a:endParaRPr lang="pt-BR" noProof="0" dirty="0"/>
          </a:p>
        </p:txBody>
      </p:sp>
      <p:sp>
        <p:nvSpPr>
          <p:cNvPr id="4" name="Espaço reservado para rodapé 3"/>
          <p:cNvSpPr>
            <a:spLocks noGrp="1"/>
          </p:cNvSpPr>
          <p:nvPr>
            <p:ph type="ftr" sz="quarter" idx="11"/>
          </p:nvPr>
        </p:nvSpPr>
        <p:spPr/>
        <p:txBody>
          <a:bodyPr rtlCol="0"/>
          <a:lstStyle/>
          <a:p>
            <a:pPr rtl="0"/>
            <a:r>
              <a:rPr lang="pt-BR" noProof="0" dirty="0"/>
              <a:t>Adicionar um rodapé</a:t>
            </a:r>
          </a:p>
        </p:txBody>
      </p:sp>
      <p:sp>
        <p:nvSpPr>
          <p:cNvPr id="5" name="Espaço reservado para o número do slide 4"/>
          <p:cNvSpPr>
            <a:spLocks noGrp="1"/>
          </p:cNvSpPr>
          <p:nvPr>
            <p:ph type="sldNum" sz="quarter" idx="12"/>
          </p:nvPr>
        </p:nvSpPr>
        <p:spPr/>
        <p:txBody>
          <a:bodyPr rtlCol="0"/>
          <a:lstStyle/>
          <a:p>
            <a:pPr rtl="0"/>
            <a:fld id="{7DC1BBB0-96F0-4077-A278-0F3FB5C104D3}" type="slidenum">
              <a:rPr lang="pt-BR" noProof="0" smtClean="0"/>
              <a:t>‹nº›</a:t>
            </a:fld>
            <a:endParaRPr lang="pt-BR" noProof="0" dirty="0"/>
          </a:p>
        </p:txBody>
      </p:sp>
    </p:spTree>
    <p:extLst>
      <p:ext uri="{BB962C8B-B14F-4D97-AF65-F5344CB8AC3E}">
        <p14:creationId xmlns:p14="http://schemas.microsoft.com/office/powerpoint/2010/main" val="3163578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5" name="Retângulo 4"/>
          <p:cNvSpPr/>
          <p:nvPr/>
        </p:nvSpPr>
        <p:spPr bwMode="ltGray">
          <a:xfrm>
            <a:off x="626239" y="0"/>
            <a:ext cx="30472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sp>
        <p:nvSpPr>
          <p:cNvPr id="6" name="Retângulo 5"/>
          <p:cNvSpPr/>
          <p:nvPr/>
        </p:nvSpPr>
        <p:spPr bwMode="gray">
          <a:xfrm>
            <a:off x="0" y="0"/>
            <a:ext cx="609441" cy="6858000"/>
          </a:xfrm>
          <a:prstGeom prst="rect">
            <a:avLst/>
          </a:prstGeom>
          <a:solidFill>
            <a:schemeClr val="accent1">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cxnSp>
        <p:nvCxnSpPr>
          <p:cNvPr id="7" name="Conector reto 6"/>
          <p:cNvCxnSpPr/>
          <p:nvPr/>
        </p:nvCxnSpPr>
        <p:spPr bwMode="white">
          <a:xfrm>
            <a:off x="617143"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etângulo 7"/>
          <p:cNvSpPr/>
          <p:nvPr/>
        </p:nvSpPr>
        <p:spPr bwMode="gray">
          <a:xfrm>
            <a:off x="10969942" y="0"/>
            <a:ext cx="922621" cy="6858000"/>
          </a:xfrm>
          <a:prstGeom prst="rect">
            <a:avLst/>
          </a:prstGeom>
          <a:solidFill>
            <a:schemeClr val="accent1">
              <a:lumMod val="75000"/>
              <a:alpha val="8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sp>
        <p:nvSpPr>
          <p:cNvPr id="9" name="Retângulo 8"/>
          <p:cNvSpPr/>
          <p:nvPr/>
        </p:nvSpPr>
        <p:spPr bwMode="black">
          <a:xfrm>
            <a:off x="11892563" y="0"/>
            <a:ext cx="304721" cy="6858000"/>
          </a:xfrm>
          <a:prstGeom prst="rect">
            <a:avLst/>
          </a:pr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sp>
        <p:nvSpPr>
          <p:cNvPr id="2" name="Espaço reservado para data 1"/>
          <p:cNvSpPr>
            <a:spLocks noGrp="1"/>
          </p:cNvSpPr>
          <p:nvPr>
            <p:ph type="dt" sz="half" idx="10"/>
          </p:nvPr>
        </p:nvSpPr>
        <p:spPr/>
        <p:txBody>
          <a:bodyPr rtlCol="0"/>
          <a:lstStyle/>
          <a:p>
            <a:pPr rtl="0"/>
            <a:fld id="{B6D6C805-8419-44A5-85BF-5D1C68D15222}" type="datetime1">
              <a:rPr lang="pt-BR" noProof="0" smtClean="0"/>
              <a:t>27/10/2020</a:t>
            </a:fld>
            <a:endParaRPr lang="pt-BR" noProof="0" dirty="0"/>
          </a:p>
        </p:txBody>
      </p:sp>
      <p:sp>
        <p:nvSpPr>
          <p:cNvPr id="3" name="Espaço reservado para rodapé 2"/>
          <p:cNvSpPr>
            <a:spLocks noGrp="1"/>
          </p:cNvSpPr>
          <p:nvPr>
            <p:ph type="ftr" sz="quarter" idx="11"/>
          </p:nvPr>
        </p:nvSpPr>
        <p:spPr/>
        <p:txBody>
          <a:bodyPr rtlCol="0"/>
          <a:lstStyle/>
          <a:p>
            <a:pPr rtl="0"/>
            <a:r>
              <a:rPr lang="pt-BR" noProof="0" dirty="0"/>
              <a:t>Adicionar um rodapé</a:t>
            </a:r>
          </a:p>
        </p:txBody>
      </p:sp>
      <p:sp>
        <p:nvSpPr>
          <p:cNvPr id="4" name="Espaço reservado para o número do slide 3"/>
          <p:cNvSpPr>
            <a:spLocks noGrp="1"/>
          </p:cNvSpPr>
          <p:nvPr>
            <p:ph type="sldNum" sz="quarter" idx="12"/>
          </p:nvPr>
        </p:nvSpPr>
        <p:spPr/>
        <p:txBody>
          <a:bodyPr rtlCol="0"/>
          <a:lstStyle>
            <a:lvl1pPr>
              <a:defRPr>
                <a:solidFill>
                  <a:schemeClr val="bg1"/>
                </a:solidFill>
              </a:defRPr>
            </a:lvl1pPr>
          </a:lstStyle>
          <a:p>
            <a:pPr rtl="0"/>
            <a:fld id="{7DC1BBB0-96F0-4077-A278-0F3FB5C104D3}" type="slidenum">
              <a:rPr lang="pt-BR" noProof="0" smtClean="0"/>
              <a:pPr rtl="0"/>
              <a:t>‹nº›</a:t>
            </a:fld>
            <a:endParaRPr lang="pt-BR" noProof="0" dirty="0"/>
          </a:p>
        </p:txBody>
      </p:sp>
    </p:spTree>
    <p:extLst>
      <p:ext uri="{BB962C8B-B14F-4D97-AF65-F5344CB8AC3E}">
        <p14:creationId xmlns:p14="http://schemas.microsoft.com/office/powerpoint/2010/main" val="17838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spTree>
      <p:nvGrpSpPr>
        <p:cNvPr id="1" name=""/>
        <p:cNvGrpSpPr/>
        <p:nvPr/>
      </p:nvGrpSpPr>
      <p:grpSpPr>
        <a:xfrm>
          <a:off x="0" y="0"/>
          <a:ext cx="0" cy="0"/>
          <a:chOff x="0" y="0"/>
          <a:chExt cx="0" cy="0"/>
        </a:xfrm>
      </p:grpSpPr>
      <p:sp>
        <p:nvSpPr>
          <p:cNvPr id="8" name="Retângulo 7"/>
          <p:cNvSpPr/>
          <p:nvPr/>
        </p:nvSpPr>
        <p:spPr bwMode="gray">
          <a:xfrm>
            <a:off x="621792" y="0"/>
            <a:ext cx="4147717"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sp>
        <p:nvSpPr>
          <p:cNvPr id="9" name="Retângulo 8"/>
          <p:cNvSpPr/>
          <p:nvPr/>
        </p:nvSpPr>
        <p:spPr bwMode="ltGray">
          <a:xfrm>
            <a:off x="0" y="0"/>
            <a:ext cx="609441" cy="6858000"/>
          </a:xfrm>
          <a:prstGeom prst="rect">
            <a:avLst/>
          </a:prstGeom>
          <a:solidFill>
            <a:schemeClr val="accent1">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cxnSp>
        <p:nvCxnSpPr>
          <p:cNvPr id="10" name="Conector reto 9"/>
          <p:cNvCxnSpPr/>
          <p:nvPr/>
        </p:nvCxnSpPr>
        <p:spPr bwMode="white">
          <a:xfrm>
            <a:off x="621792"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Retângulo 10"/>
          <p:cNvSpPr/>
          <p:nvPr/>
        </p:nvSpPr>
        <p:spPr bwMode="gray">
          <a:xfrm>
            <a:off x="11884104" y="0"/>
            <a:ext cx="304721"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sp>
        <p:nvSpPr>
          <p:cNvPr id="2" name="Título 1"/>
          <p:cNvSpPr>
            <a:spLocks noGrp="1"/>
          </p:cNvSpPr>
          <p:nvPr>
            <p:ph type="title"/>
          </p:nvPr>
        </p:nvSpPr>
        <p:spPr bwMode="white">
          <a:xfrm>
            <a:off x="1074240" y="381000"/>
            <a:ext cx="3293422" cy="1371600"/>
          </a:xfrm>
        </p:spPr>
        <p:txBody>
          <a:bodyPr rtlCol="0" anchor="b">
            <a:normAutofit/>
          </a:bodyPr>
          <a:lstStyle>
            <a:lvl1pPr algn="l">
              <a:defRPr sz="2800" b="0" cap="all" baseline="0">
                <a:solidFill>
                  <a:schemeClr val="bg1"/>
                </a:solidFill>
              </a:defRPr>
            </a:lvl1pPr>
          </a:lstStyle>
          <a:p>
            <a:pPr rtl="0"/>
            <a:r>
              <a:rPr lang="pt-BR" noProof="0"/>
              <a:t>Clique para editar o título Mestre</a:t>
            </a:r>
            <a:endParaRPr lang="pt-BR" noProof="0" dirty="0"/>
          </a:p>
        </p:txBody>
      </p:sp>
      <p:sp>
        <p:nvSpPr>
          <p:cNvPr id="3" name="Espaço reservado para conteúdo 2"/>
          <p:cNvSpPr>
            <a:spLocks noGrp="1"/>
          </p:cNvSpPr>
          <p:nvPr>
            <p:ph idx="1"/>
          </p:nvPr>
        </p:nvSpPr>
        <p:spPr>
          <a:xfrm>
            <a:off x="5180251" y="482600"/>
            <a:ext cx="6195986" cy="5689600"/>
          </a:xfrm>
        </p:spPr>
        <p:txBody>
          <a:bodyPr rtlCol="0">
            <a:normAutofit/>
          </a:bodyPr>
          <a:lstStyle>
            <a:lvl1pPr>
              <a:defRPr sz="2800"/>
            </a:lvl1pPr>
            <a:lvl2pPr>
              <a:defRPr sz="2400"/>
            </a:lvl2pPr>
            <a:lvl3pPr>
              <a:defRPr sz="2000"/>
            </a:lvl3pPr>
            <a:lvl4pPr>
              <a:defRPr sz="1800"/>
            </a:lvl4pPr>
            <a:lvl5pPr>
              <a:defRPr sz="1800"/>
            </a:lvl5pPr>
            <a:lvl6pPr>
              <a:defRPr sz="1800"/>
            </a:lvl6pPr>
            <a:lvl7pPr>
              <a:defRPr sz="1800"/>
            </a:lvl7pPr>
            <a:lvl8pPr>
              <a:defRPr sz="1800" baseline="0"/>
            </a:lvl8pPr>
            <a:lvl9pPr>
              <a:defRPr sz="1800" baseline="0"/>
            </a:lvl9pPr>
          </a:lstStyle>
          <a:p>
            <a:pPr lvl="0" rtl="0"/>
            <a:r>
              <a:rPr lang="pt-BR" noProof="0"/>
              <a:t>Clique para editar os estilos de texto Mestres</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endParaRPr lang="pt-BR" noProof="0" dirty="0"/>
          </a:p>
        </p:txBody>
      </p:sp>
      <p:sp>
        <p:nvSpPr>
          <p:cNvPr id="4" name="Espaço reservado para texto 3"/>
          <p:cNvSpPr>
            <a:spLocks noGrp="1"/>
          </p:cNvSpPr>
          <p:nvPr>
            <p:ph type="body" sz="half" idx="2"/>
          </p:nvPr>
        </p:nvSpPr>
        <p:spPr bwMode="white">
          <a:xfrm>
            <a:off x="1074240" y="1828800"/>
            <a:ext cx="3293422" cy="4343400"/>
          </a:xfrm>
        </p:spPr>
        <p:txBody>
          <a:bodyPr rtlCol="0">
            <a:normAutofit/>
          </a:bodyPr>
          <a:lstStyle>
            <a:lvl1pPr marL="0" indent="0">
              <a:buNone/>
              <a:defRPr sz="20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os estilos de texto Mestres</a:t>
            </a:r>
          </a:p>
        </p:txBody>
      </p:sp>
      <p:sp>
        <p:nvSpPr>
          <p:cNvPr id="5" name="Espaço reservado para data 4"/>
          <p:cNvSpPr>
            <a:spLocks noGrp="1"/>
          </p:cNvSpPr>
          <p:nvPr>
            <p:ph type="dt" sz="half" idx="10"/>
          </p:nvPr>
        </p:nvSpPr>
        <p:spPr/>
        <p:txBody>
          <a:bodyPr rtlCol="0"/>
          <a:lstStyle/>
          <a:p>
            <a:pPr rtl="0"/>
            <a:fld id="{A936704B-E432-4339-97E3-AB4AC11D2F2E}" type="datetime1">
              <a:rPr lang="pt-BR" noProof="0" smtClean="0"/>
              <a:t>27/10/2020</a:t>
            </a:fld>
            <a:endParaRPr lang="pt-BR" noProof="0" dirty="0"/>
          </a:p>
        </p:txBody>
      </p:sp>
      <p:sp>
        <p:nvSpPr>
          <p:cNvPr id="6" name="Espaço reservado para rodapé 5"/>
          <p:cNvSpPr>
            <a:spLocks noGrp="1"/>
          </p:cNvSpPr>
          <p:nvPr>
            <p:ph type="ftr" sz="quarter" idx="11"/>
          </p:nvPr>
        </p:nvSpPr>
        <p:spPr/>
        <p:txBody>
          <a:bodyPr rtlCol="0"/>
          <a:lstStyle/>
          <a:p>
            <a:pPr rtl="0"/>
            <a:r>
              <a:rPr lang="pt-BR" noProof="0" dirty="0"/>
              <a:t>Adicionar um rodapé</a:t>
            </a:r>
          </a:p>
        </p:txBody>
      </p:sp>
      <p:sp>
        <p:nvSpPr>
          <p:cNvPr id="7" name="Espaço reservado para o número do slide 6"/>
          <p:cNvSpPr>
            <a:spLocks noGrp="1"/>
          </p:cNvSpPr>
          <p:nvPr>
            <p:ph type="sldNum" sz="quarter" idx="12"/>
          </p:nvPr>
        </p:nvSpPr>
        <p:spPr/>
        <p:txBody>
          <a:bodyPr rtlCol="0"/>
          <a:lstStyle/>
          <a:p>
            <a:pPr rtl="0"/>
            <a:fld id="{7DC1BBB0-96F0-4077-A278-0F3FB5C104D3}" type="slidenum">
              <a:rPr lang="pt-BR" noProof="0" smtClean="0"/>
              <a:t>‹nº›</a:t>
            </a:fld>
            <a:endParaRPr lang="pt-BR" noProof="0" dirty="0"/>
          </a:p>
        </p:txBody>
      </p:sp>
    </p:spTree>
    <p:extLst>
      <p:ext uri="{BB962C8B-B14F-4D97-AF65-F5344CB8AC3E}">
        <p14:creationId xmlns:p14="http://schemas.microsoft.com/office/powerpoint/2010/main" val="3518043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sp>
        <p:nvSpPr>
          <p:cNvPr id="11" name="Retângulo 10"/>
          <p:cNvSpPr/>
          <p:nvPr/>
        </p:nvSpPr>
        <p:spPr bwMode="gray">
          <a:xfrm>
            <a:off x="0" y="0"/>
            <a:ext cx="609441" cy="6858000"/>
          </a:xfrm>
          <a:prstGeom prst="rect">
            <a:avLst/>
          </a:prstGeom>
          <a:solidFill>
            <a:schemeClr val="accent1">
              <a:lumMod val="7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sp>
        <p:nvSpPr>
          <p:cNvPr id="8" name="Retângulo 7"/>
          <p:cNvSpPr/>
          <p:nvPr/>
        </p:nvSpPr>
        <p:spPr bwMode="black">
          <a:xfrm>
            <a:off x="11884104" y="0"/>
            <a:ext cx="304721"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sp>
        <p:nvSpPr>
          <p:cNvPr id="9" name="Retângulo 8"/>
          <p:cNvSpPr/>
          <p:nvPr/>
        </p:nvSpPr>
        <p:spPr bwMode="ltGray">
          <a:xfrm>
            <a:off x="4875530" y="0"/>
            <a:ext cx="7017034"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sp>
        <p:nvSpPr>
          <p:cNvPr id="2" name="Título 1"/>
          <p:cNvSpPr>
            <a:spLocks noGrp="1"/>
          </p:cNvSpPr>
          <p:nvPr>
            <p:ph type="title"/>
          </p:nvPr>
        </p:nvSpPr>
        <p:spPr>
          <a:xfrm>
            <a:off x="1074240" y="381000"/>
            <a:ext cx="3293422" cy="1371600"/>
          </a:xfrm>
        </p:spPr>
        <p:txBody>
          <a:bodyPr rtlCol="0" anchor="b">
            <a:normAutofit/>
          </a:bodyPr>
          <a:lstStyle>
            <a:lvl1pPr algn="l">
              <a:defRPr sz="2800" b="0" cap="all" baseline="0">
                <a:solidFill>
                  <a:schemeClr val="tx1">
                    <a:lumMod val="75000"/>
                  </a:schemeClr>
                </a:solidFill>
              </a:defRPr>
            </a:lvl1pPr>
          </a:lstStyle>
          <a:p>
            <a:pPr rtl="0"/>
            <a:r>
              <a:rPr lang="pt-BR" noProof="0"/>
              <a:t>Clique para editar o título Mestre</a:t>
            </a:r>
            <a:endParaRPr lang="pt-BR" noProof="0" dirty="0"/>
          </a:p>
        </p:txBody>
      </p:sp>
      <p:sp>
        <p:nvSpPr>
          <p:cNvPr id="3" name="Espaço reservado para imagem 2" descr="Um espaço reservado vazio para adicionar uma imagem. Clique no espaço reservado e selecione a imagem que você deseja adicionar"/>
          <p:cNvSpPr>
            <a:spLocks noGrp="1"/>
          </p:cNvSpPr>
          <p:nvPr>
            <p:ph type="pic" idx="1"/>
          </p:nvPr>
        </p:nvSpPr>
        <p:spPr bwMode="auto">
          <a:xfrm>
            <a:off x="5180251" y="482600"/>
            <a:ext cx="6195986" cy="5689600"/>
          </a:xfrm>
          <a:ln w="19050">
            <a:solidFill>
              <a:schemeClr val="bg1"/>
            </a:solidFill>
          </a:ln>
        </p:spPr>
        <p:txBody>
          <a:bodyPr rtlCol="0">
            <a:normAutofit/>
          </a:bodyPr>
          <a:lstStyle>
            <a:lvl1pPr marL="0" indent="0">
              <a:buNone/>
              <a:defRPr sz="2800" baseline="0">
                <a:solidFill>
                  <a:schemeClr val="tx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pt-BR" noProof="0"/>
              <a:t>Clique no ícone para adicionar uma imagem</a:t>
            </a:r>
            <a:endParaRPr lang="pt-BR" noProof="0" dirty="0"/>
          </a:p>
        </p:txBody>
      </p:sp>
      <p:sp>
        <p:nvSpPr>
          <p:cNvPr id="4" name="Espaço reservado para texto 3"/>
          <p:cNvSpPr>
            <a:spLocks noGrp="1"/>
          </p:cNvSpPr>
          <p:nvPr>
            <p:ph type="body" sz="half" idx="2"/>
          </p:nvPr>
        </p:nvSpPr>
        <p:spPr>
          <a:xfrm>
            <a:off x="1074240" y="1828800"/>
            <a:ext cx="3293422" cy="4343400"/>
          </a:xfrm>
        </p:spPr>
        <p:txBody>
          <a:bodyPr rtlCol="0">
            <a:normAutofit/>
          </a:bodyPr>
          <a:lstStyle>
            <a:lvl1pPr marL="0" indent="0">
              <a:buNone/>
              <a:defRPr sz="20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os estilos de texto Mestres</a:t>
            </a:r>
          </a:p>
        </p:txBody>
      </p:sp>
      <p:sp>
        <p:nvSpPr>
          <p:cNvPr id="5" name="Espaço reservado para data 4"/>
          <p:cNvSpPr>
            <a:spLocks noGrp="1"/>
          </p:cNvSpPr>
          <p:nvPr>
            <p:ph type="dt" sz="half" idx="10"/>
          </p:nvPr>
        </p:nvSpPr>
        <p:spPr/>
        <p:txBody>
          <a:bodyPr rtlCol="0"/>
          <a:lstStyle>
            <a:lvl1pPr>
              <a:defRPr baseline="0">
                <a:solidFill>
                  <a:schemeClr val="tx2"/>
                </a:solidFill>
              </a:defRPr>
            </a:lvl1pPr>
          </a:lstStyle>
          <a:p>
            <a:pPr rtl="0"/>
            <a:fld id="{07B3CC04-66F6-41ED-A1FB-ED4B01CF015A}" type="datetime1">
              <a:rPr lang="pt-BR" noProof="0" smtClean="0"/>
              <a:t>27/10/2020</a:t>
            </a:fld>
            <a:endParaRPr lang="pt-BR" noProof="0" dirty="0"/>
          </a:p>
        </p:txBody>
      </p:sp>
      <p:sp>
        <p:nvSpPr>
          <p:cNvPr id="6" name="Espaço reservado para rodapé 5"/>
          <p:cNvSpPr>
            <a:spLocks noGrp="1"/>
          </p:cNvSpPr>
          <p:nvPr>
            <p:ph type="ftr" sz="quarter" idx="11"/>
          </p:nvPr>
        </p:nvSpPr>
        <p:spPr/>
        <p:txBody>
          <a:bodyPr rtlCol="0"/>
          <a:lstStyle>
            <a:lvl1pPr>
              <a:defRPr baseline="0">
                <a:solidFill>
                  <a:schemeClr val="tx2"/>
                </a:solidFill>
              </a:defRPr>
            </a:lvl1pPr>
          </a:lstStyle>
          <a:p>
            <a:pPr rtl="0"/>
            <a:r>
              <a:rPr lang="pt-BR" noProof="0" dirty="0"/>
              <a:t>Adicionar um rodapé</a:t>
            </a:r>
          </a:p>
        </p:txBody>
      </p:sp>
      <p:sp>
        <p:nvSpPr>
          <p:cNvPr id="7" name="Espaço reservado para o número do slide 6"/>
          <p:cNvSpPr>
            <a:spLocks noGrp="1"/>
          </p:cNvSpPr>
          <p:nvPr>
            <p:ph type="sldNum" sz="quarter" idx="12"/>
          </p:nvPr>
        </p:nvSpPr>
        <p:spPr/>
        <p:txBody>
          <a:bodyPr rtlCol="0"/>
          <a:lstStyle>
            <a:lvl1pPr>
              <a:defRPr baseline="0">
                <a:solidFill>
                  <a:schemeClr val="tx2"/>
                </a:solidFill>
              </a:defRPr>
            </a:lvl1pPr>
          </a:lstStyle>
          <a:p>
            <a:pPr rtl="0"/>
            <a:fld id="{7DC1BBB0-96F0-4077-A278-0F3FB5C104D3}" type="slidenum">
              <a:rPr lang="pt-BR" noProof="0" smtClean="0"/>
              <a:pPr rtl="0"/>
              <a:t>‹nº›</a:t>
            </a:fld>
            <a:endParaRPr lang="pt-BR" noProof="0" dirty="0"/>
          </a:p>
        </p:txBody>
      </p:sp>
      <p:cxnSp>
        <p:nvCxnSpPr>
          <p:cNvPr id="10" name="Conector reto 9"/>
          <p:cNvCxnSpPr/>
          <p:nvPr/>
        </p:nvCxnSpPr>
        <p:spPr bwMode="white">
          <a:xfrm>
            <a:off x="11879867"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3900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tângulo 6"/>
          <p:cNvSpPr/>
          <p:nvPr/>
        </p:nvSpPr>
        <p:spPr bwMode="gray">
          <a:xfrm>
            <a:off x="11884104" y="0"/>
            <a:ext cx="304721" cy="6858000"/>
          </a:xfrm>
          <a:prstGeom prst="rect">
            <a:avLst/>
          </a:pr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rtl="0"/>
            <a:endParaRPr lang="pt-BR" noProof="0" dirty="0"/>
          </a:p>
        </p:txBody>
      </p:sp>
      <p:sp>
        <p:nvSpPr>
          <p:cNvPr id="8" name="Retângulo 7"/>
          <p:cNvSpPr/>
          <p:nvPr/>
        </p:nvSpPr>
        <p:spPr bwMode="ltGray">
          <a:xfrm>
            <a:off x="617143" y="0"/>
            <a:ext cx="60944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9" name="Retângulo 8"/>
          <p:cNvSpPr/>
          <p:nvPr/>
        </p:nvSpPr>
        <p:spPr bwMode="gray">
          <a:xfrm>
            <a:off x="0" y="0"/>
            <a:ext cx="609441" cy="6858000"/>
          </a:xfrm>
          <a:prstGeom prst="rect">
            <a:avLst/>
          </a:prstGeom>
          <a:solidFill>
            <a:schemeClr val="accent1">
              <a:lumMod val="75000"/>
              <a:alpha val="87843"/>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pt-BR" noProof="0" dirty="0"/>
          </a:p>
        </p:txBody>
      </p:sp>
      <p:sp>
        <p:nvSpPr>
          <p:cNvPr id="13" name="Retângulo 12"/>
          <p:cNvSpPr/>
          <p:nvPr/>
        </p:nvSpPr>
        <p:spPr bwMode="black">
          <a:xfrm>
            <a:off x="617143" y="736219"/>
            <a:ext cx="609441" cy="609600"/>
          </a:xfrm>
          <a:prstGeom prst="rect">
            <a:avLst/>
          </a:prstGeom>
          <a:solidFill>
            <a:schemeClr val="accent1">
              <a:lumMod val="50000"/>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noProof="0" dirty="0"/>
          </a:p>
        </p:txBody>
      </p:sp>
      <p:cxnSp>
        <p:nvCxnSpPr>
          <p:cNvPr id="14" name="Conector reto 13"/>
          <p:cNvCxnSpPr/>
          <p:nvPr/>
        </p:nvCxnSpPr>
        <p:spPr bwMode="white">
          <a:xfrm>
            <a:off x="617143" y="7362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Conector reto 14"/>
          <p:cNvCxnSpPr/>
          <p:nvPr/>
        </p:nvCxnSpPr>
        <p:spPr bwMode="white">
          <a:xfrm>
            <a:off x="617143" y="1345819"/>
            <a:ext cx="60944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Pi"/>
          <p:cNvSpPr>
            <a:spLocks/>
          </p:cNvSpPr>
          <p:nvPr/>
        </p:nvSpPr>
        <p:spPr bwMode="white">
          <a:xfrm>
            <a:off x="756095" y="898102"/>
            <a:ext cx="336023" cy="294097"/>
          </a:xfrm>
          <a:custGeom>
            <a:avLst/>
            <a:gdLst>
              <a:gd name="T0" fmla="*/ 411 w 426"/>
              <a:gd name="T1" fmla="*/ 0 h 372"/>
              <a:gd name="T2" fmla="*/ 90 w 426"/>
              <a:gd name="T3" fmla="*/ 0 h 372"/>
              <a:gd name="T4" fmla="*/ 3 w 426"/>
              <a:gd name="T5" fmla="*/ 64 h 372"/>
              <a:gd name="T6" fmla="*/ 12 w 426"/>
              <a:gd name="T7" fmla="*/ 83 h 372"/>
              <a:gd name="T8" fmla="*/ 17 w 426"/>
              <a:gd name="T9" fmla="*/ 83 h 372"/>
              <a:gd name="T10" fmla="*/ 31 w 426"/>
              <a:gd name="T11" fmla="*/ 73 h 372"/>
              <a:gd name="T12" fmla="*/ 90 w 426"/>
              <a:gd name="T13" fmla="*/ 30 h 372"/>
              <a:gd name="T14" fmla="*/ 131 w 426"/>
              <a:gd name="T15" fmla="*/ 30 h 372"/>
              <a:gd name="T16" fmla="*/ 61 w 426"/>
              <a:gd name="T17" fmla="*/ 334 h 372"/>
              <a:gd name="T18" fmla="*/ 61 w 426"/>
              <a:gd name="T19" fmla="*/ 355 h 372"/>
              <a:gd name="T20" fmla="*/ 72 w 426"/>
              <a:gd name="T21" fmla="*/ 359 h 372"/>
              <a:gd name="T22" fmla="*/ 83 w 426"/>
              <a:gd name="T23" fmla="*/ 355 h 372"/>
              <a:gd name="T24" fmla="*/ 161 w 426"/>
              <a:gd name="T25" fmla="*/ 30 h 372"/>
              <a:gd name="T26" fmla="*/ 272 w 426"/>
              <a:gd name="T27" fmla="*/ 30 h 372"/>
              <a:gd name="T28" fmla="*/ 253 w 426"/>
              <a:gd name="T29" fmla="*/ 270 h 372"/>
              <a:gd name="T30" fmla="*/ 277 w 426"/>
              <a:gd name="T31" fmla="*/ 355 h 372"/>
              <a:gd name="T32" fmla="*/ 322 w 426"/>
              <a:gd name="T33" fmla="*/ 372 h 372"/>
              <a:gd name="T34" fmla="*/ 335 w 426"/>
              <a:gd name="T35" fmla="*/ 371 h 372"/>
              <a:gd name="T36" fmla="*/ 417 w 426"/>
              <a:gd name="T37" fmla="*/ 280 h 372"/>
              <a:gd name="T38" fmla="*/ 406 w 426"/>
              <a:gd name="T39" fmla="*/ 262 h 372"/>
              <a:gd name="T40" fmla="*/ 388 w 426"/>
              <a:gd name="T41" fmla="*/ 273 h 372"/>
              <a:gd name="T42" fmla="*/ 331 w 426"/>
              <a:gd name="T43" fmla="*/ 341 h 372"/>
              <a:gd name="T44" fmla="*/ 298 w 426"/>
              <a:gd name="T45" fmla="*/ 333 h 372"/>
              <a:gd name="T46" fmla="*/ 283 w 426"/>
              <a:gd name="T47" fmla="*/ 272 h 372"/>
              <a:gd name="T48" fmla="*/ 302 w 426"/>
              <a:gd name="T49" fmla="*/ 30 h 372"/>
              <a:gd name="T50" fmla="*/ 411 w 426"/>
              <a:gd name="T51" fmla="*/ 30 h 372"/>
              <a:gd name="T52" fmla="*/ 426 w 426"/>
              <a:gd name="T53" fmla="*/ 15 h 372"/>
              <a:gd name="T54" fmla="*/ 411 w 426"/>
              <a:gd name="T55"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6" h="372">
                <a:moveTo>
                  <a:pt x="411" y="0"/>
                </a:moveTo>
                <a:cubicBezTo>
                  <a:pt x="90" y="0"/>
                  <a:pt x="90" y="0"/>
                  <a:pt x="90" y="0"/>
                </a:cubicBezTo>
                <a:cubicBezTo>
                  <a:pt x="25" y="0"/>
                  <a:pt x="4" y="61"/>
                  <a:pt x="3" y="64"/>
                </a:cubicBezTo>
                <a:cubicBezTo>
                  <a:pt x="0" y="71"/>
                  <a:pt x="4" y="80"/>
                  <a:pt x="12" y="83"/>
                </a:cubicBezTo>
                <a:cubicBezTo>
                  <a:pt x="14" y="83"/>
                  <a:pt x="15" y="83"/>
                  <a:pt x="17" y="83"/>
                </a:cubicBezTo>
                <a:cubicBezTo>
                  <a:pt x="23" y="83"/>
                  <a:pt x="29" y="80"/>
                  <a:pt x="31" y="73"/>
                </a:cubicBezTo>
                <a:cubicBezTo>
                  <a:pt x="31" y="73"/>
                  <a:pt x="46" y="30"/>
                  <a:pt x="90" y="30"/>
                </a:cubicBezTo>
                <a:cubicBezTo>
                  <a:pt x="131" y="30"/>
                  <a:pt x="131" y="30"/>
                  <a:pt x="131" y="30"/>
                </a:cubicBezTo>
                <a:cubicBezTo>
                  <a:pt x="129" y="83"/>
                  <a:pt x="118" y="274"/>
                  <a:pt x="61" y="334"/>
                </a:cubicBezTo>
                <a:cubicBezTo>
                  <a:pt x="55" y="340"/>
                  <a:pt x="55" y="350"/>
                  <a:pt x="61" y="355"/>
                </a:cubicBezTo>
                <a:cubicBezTo>
                  <a:pt x="64" y="358"/>
                  <a:pt x="68" y="359"/>
                  <a:pt x="72" y="359"/>
                </a:cubicBezTo>
                <a:cubicBezTo>
                  <a:pt x="76" y="359"/>
                  <a:pt x="80" y="358"/>
                  <a:pt x="83" y="355"/>
                </a:cubicBezTo>
                <a:cubicBezTo>
                  <a:pt x="148" y="286"/>
                  <a:pt x="159" y="84"/>
                  <a:pt x="161" y="30"/>
                </a:cubicBezTo>
                <a:cubicBezTo>
                  <a:pt x="272" y="30"/>
                  <a:pt x="272" y="30"/>
                  <a:pt x="272" y="30"/>
                </a:cubicBezTo>
                <a:cubicBezTo>
                  <a:pt x="253" y="270"/>
                  <a:pt x="253" y="270"/>
                  <a:pt x="253" y="270"/>
                </a:cubicBezTo>
                <a:cubicBezTo>
                  <a:pt x="253" y="272"/>
                  <a:pt x="248" y="327"/>
                  <a:pt x="277" y="355"/>
                </a:cubicBezTo>
                <a:cubicBezTo>
                  <a:pt x="289" y="366"/>
                  <a:pt x="304" y="372"/>
                  <a:pt x="322" y="372"/>
                </a:cubicBezTo>
                <a:cubicBezTo>
                  <a:pt x="326" y="372"/>
                  <a:pt x="330" y="372"/>
                  <a:pt x="335" y="371"/>
                </a:cubicBezTo>
                <a:cubicBezTo>
                  <a:pt x="398" y="362"/>
                  <a:pt x="416" y="283"/>
                  <a:pt x="417" y="280"/>
                </a:cubicBezTo>
                <a:cubicBezTo>
                  <a:pt x="419" y="271"/>
                  <a:pt x="414" y="264"/>
                  <a:pt x="406" y="262"/>
                </a:cubicBezTo>
                <a:cubicBezTo>
                  <a:pt x="398" y="260"/>
                  <a:pt x="390" y="265"/>
                  <a:pt x="388" y="273"/>
                </a:cubicBezTo>
                <a:cubicBezTo>
                  <a:pt x="388" y="274"/>
                  <a:pt x="373" y="335"/>
                  <a:pt x="331" y="341"/>
                </a:cubicBezTo>
                <a:cubicBezTo>
                  <a:pt x="316" y="343"/>
                  <a:pt x="306" y="341"/>
                  <a:pt x="298" y="333"/>
                </a:cubicBezTo>
                <a:cubicBezTo>
                  <a:pt x="282" y="318"/>
                  <a:pt x="282" y="284"/>
                  <a:pt x="283" y="272"/>
                </a:cubicBezTo>
                <a:cubicBezTo>
                  <a:pt x="302" y="30"/>
                  <a:pt x="302" y="30"/>
                  <a:pt x="302" y="30"/>
                </a:cubicBezTo>
                <a:cubicBezTo>
                  <a:pt x="411" y="30"/>
                  <a:pt x="411" y="30"/>
                  <a:pt x="411" y="30"/>
                </a:cubicBezTo>
                <a:cubicBezTo>
                  <a:pt x="419" y="30"/>
                  <a:pt x="426" y="24"/>
                  <a:pt x="426" y="15"/>
                </a:cubicBezTo>
                <a:cubicBezTo>
                  <a:pt x="426" y="7"/>
                  <a:pt x="419" y="0"/>
                  <a:pt x="411" y="0"/>
                </a:cubicBez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pt-BR" noProof="0" dirty="0"/>
          </a:p>
        </p:txBody>
      </p:sp>
      <p:cxnSp>
        <p:nvCxnSpPr>
          <p:cNvPr id="16" name="Conector reto 15"/>
          <p:cNvCxnSpPr/>
          <p:nvPr/>
        </p:nvCxnSpPr>
        <p:spPr bwMode="white">
          <a:xfrm>
            <a:off x="617143" y="0"/>
            <a:ext cx="0" cy="685800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Espaço reservado para título 1"/>
          <p:cNvSpPr>
            <a:spLocks noGrp="1"/>
          </p:cNvSpPr>
          <p:nvPr>
            <p:ph type="title"/>
          </p:nvPr>
        </p:nvSpPr>
        <p:spPr>
          <a:xfrm>
            <a:off x="1593436" y="177800"/>
            <a:ext cx="9782801" cy="1239837"/>
          </a:xfrm>
          <a:prstGeom prst="rect">
            <a:avLst/>
          </a:prstGeom>
        </p:spPr>
        <p:txBody>
          <a:bodyPr vert="horz" lIns="91440" tIns="45720" rIns="91440" bIns="45720" rtlCol="0" anchor="b">
            <a:normAutofit/>
          </a:bodyPr>
          <a:lstStyle/>
          <a:p>
            <a:pPr rtl="0"/>
            <a:r>
              <a:rPr lang="pt-BR" noProof="0" dirty="0"/>
              <a:t>Clique para editar o estilo de título Mestre</a:t>
            </a:r>
          </a:p>
        </p:txBody>
      </p:sp>
      <p:sp>
        <p:nvSpPr>
          <p:cNvPr id="3" name="Espaço reservado para texto 2"/>
          <p:cNvSpPr>
            <a:spLocks noGrp="1"/>
          </p:cNvSpPr>
          <p:nvPr>
            <p:ph type="body" idx="1"/>
          </p:nvPr>
        </p:nvSpPr>
        <p:spPr>
          <a:xfrm>
            <a:off x="1593436" y="1600200"/>
            <a:ext cx="9782801" cy="4572000"/>
          </a:xfrm>
          <a:prstGeom prst="rect">
            <a:avLst/>
          </a:prstGeom>
        </p:spPr>
        <p:txBody>
          <a:bodyPr vert="horz" lIns="91440" tIns="45720" rIns="91440" bIns="45720" rtlCol="0">
            <a:normAutofit/>
          </a:bodyPr>
          <a:lstStyle/>
          <a:p>
            <a:pPr lvl="0" rtl="0"/>
            <a:r>
              <a:rPr lang="pt-BR" noProof="0" dirty="0"/>
              <a:t>Clique para editar o texto Mestre</a:t>
            </a:r>
          </a:p>
          <a:p>
            <a:pPr lvl="1" rtl="0"/>
            <a:r>
              <a:rPr lang="pt-BR" noProof="0" dirty="0"/>
              <a:t>Segundo nível</a:t>
            </a:r>
          </a:p>
          <a:p>
            <a:pPr lvl="2" rtl="0"/>
            <a:r>
              <a:rPr lang="pt-BR" noProof="0" dirty="0"/>
              <a:t>Terceiro nível</a:t>
            </a:r>
          </a:p>
          <a:p>
            <a:pPr lvl="3" rtl="0"/>
            <a:r>
              <a:rPr lang="pt-BR" noProof="0" dirty="0"/>
              <a:t>Quarto nível</a:t>
            </a:r>
          </a:p>
          <a:p>
            <a:pPr lvl="4" rtl="0"/>
            <a:r>
              <a:rPr lang="pt-BR" noProof="0" dirty="0"/>
              <a:t>Quinto nível</a:t>
            </a:r>
          </a:p>
        </p:txBody>
      </p:sp>
      <p:sp>
        <p:nvSpPr>
          <p:cNvPr id="4" name="Espaço reservado para data 3"/>
          <p:cNvSpPr>
            <a:spLocks noGrp="1"/>
          </p:cNvSpPr>
          <p:nvPr>
            <p:ph type="dt" sz="half" idx="2"/>
          </p:nvPr>
        </p:nvSpPr>
        <p:spPr>
          <a:xfrm>
            <a:off x="5180250" y="6356351"/>
            <a:ext cx="1218883" cy="365125"/>
          </a:xfrm>
          <a:prstGeom prst="rect">
            <a:avLst/>
          </a:prstGeom>
        </p:spPr>
        <p:txBody>
          <a:bodyPr vert="horz" lIns="91440" tIns="45720" rIns="91440" bIns="45720" rtlCol="0" anchor="ctr"/>
          <a:lstStyle>
            <a:lvl1pPr algn="l">
              <a:defRPr sz="1200" cap="all" baseline="0">
                <a:solidFill>
                  <a:schemeClr val="tx1"/>
                </a:solidFill>
              </a:defRPr>
            </a:lvl1pPr>
          </a:lstStyle>
          <a:p>
            <a:pPr rtl="0"/>
            <a:fld id="{35B82636-8409-46FE-AEF6-9C2E988E9D0B}" type="datetime1">
              <a:rPr lang="pt-BR" noProof="0" smtClean="0"/>
              <a:t>27/10/2020</a:t>
            </a:fld>
            <a:endParaRPr lang="pt-BR" noProof="0" dirty="0"/>
          </a:p>
        </p:txBody>
      </p:sp>
      <p:sp>
        <p:nvSpPr>
          <p:cNvPr id="5" name="Espaço reservado para rodapé 4"/>
          <p:cNvSpPr>
            <a:spLocks noGrp="1"/>
          </p:cNvSpPr>
          <p:nvPr>
            <p:ph type="ftr" sz="quarter" idx="3"/>
          </p:nvPr>
        </p:nvSpPr>
        <p:spPr>
          <a:xfrm>
            <a:off x="6595933" y="6356351"/>
            <a:ext cx="3974065" cy="365125"/>
          </a:xfrm>
          <a:prstGeom prst="rect">
            <a:avLst/>
          </a:prstGeom>
        </p:spPr>
        <p:txBody>
          <a:bodyPr vert="horz" lIns="91440" tIns="45720" rIns="91440" bIns="45720" rtlCol="0" anchor="ctr"/>
          <a:lstStyle>
            <a:lvl1pPr algn="ctr">
              <a:defRPr sz="1200" cap="all" baseline="0">
                <a:solidFill>
                  <a:schemeClr val="tx1"/>
                </a:solidFill>
              </a:defRPr>
            </a:lvl1pPr>
          </a:lstStyle>
          <a:p>
            <a:pPr rtl="0"/>
            <a:r>
              <a:rPr lang="pt-BR" noProof="0" dirty="0"/>
              <a:t>Adicionar um rodapé</a:t>
            </a:r>
          </a:p>
        </p:txBody>
      </p:sp>
      <p:sp>
        <p:nvSpPr>
          <p:cNvPr id="6" name="Espaço reservado para o número do slide 5"/>
          <p:cNvSpPr>
            <a:spLocks noGrp="1"/>
          </p:cNvSpPr>
          <p:nvPr>
            <p:ph type="sldNum" sz="quarter" idx="4"/>
          </p:nvPr>
        </p:nvSpPr>
        <p:spPr>
          <a:xfrm>
            <a:off x="10766796" y="6356351"/>
            <a:ext cx="609441" cy="365125"/>
          </a:xfrm>
          <a:prstGeom prst="rect">
            <a:avLst/>
          </a:prstGeom>
        </p:spPr>
        <p:txBody>
          <a:bodyPr vert="horz" lIns="91440" tIns="45720" rIns="91440" bIns="45720" rtlCol="0" anchor="ctr"/>
          <a:lstStyle>
            <a:lvl1pPr algn="r">
              <a:defRPr sz="1200" cap="all" baseline="0">
                <a:solidFill>
                  <a:schemeClr val="tx1"/>
                </a:solidFill>
              </a:defRPr>
            </a:lvl1pPr>
          </a:lstStyle>
          <a:p>
            <a:pPr rtl="0"/>
            <a:fld id="{7DC1BBB0-96F0-4077-A278-0F3FB5C104D3}" type="slidenum">
              <a:rPr lang="pt-BR" noProof="0" smtClean="0"/>
              <a:pPr rtl="0"/>
              <a:t>‹nº›</a:t>
            </a:fld>
            <a:endParaRPr lang="pt-BR" noProof="0" dirty="0"/>
          </a:p>
        </p:txBody>
      </p:sp>
    </p:spTree>
    <p:extLst>
      <p:ext uri="{BB962C8B-B14F-4D97-AF65-F5344CB8AC3E}">
        <p14:creationId xmlns:p14="http://schemas.microsoft.com/office/powerpoint/2010/main" val="20543223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kern="1200">
          <a:solidFill>
            <a:schemeClr val="tx1">
              <a:lumMod val="75000"/>
            </a:schemeClr>
          </a:solidFill>
          <a:latin typeface="+mj-lt"/>
          <a:ea typeface="+mj-ea"/>
          <a:cs typeface="+mj-cs"/>
        </a:defRPr>
      </a:lvl1pPr>
    </p:titleStyle>
    <p:body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file:////var/folders/yv/336dnlt91m9cvgpr8fp4hzvc0000gn/T/com.microsoft.Word/WebArchiveCopyPasteTempFiles/page34image63526592" TargetMode="External"/><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file:////var/folders/yv/336dnlt91m9cvgpr8fp4hzvc0000gn/T/com.microsoft.Word/WebArchiveCopyPasteTempFiles/page34image63526592" TargetMode="External"/><Relationship Id="rId4" Type="http://schemas.openxmlformats.org/officeDocument/2006/relationships/image" Target="../media/image11.jpe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https://www.grupocultivar.com.br/ativemanager/uploads/plugin/imagens/a5923c7f2ed7bda7c8dc37f8cba53c9a.jpg" TargetMode="Externa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2428669" y="1052736"/>
            <a:ext cx="8329031" cy="2680127"/>
          </a:xfrm>
        </p:spPr>
        <p:txBody>
          <a:bodyPr rtlCol="0"/>
          <a:lstStyle/>
          <a:p>
            <a:r>
              <a:rPr lang="pt-BR" sz="3200" dirty="0"/>
              <a:t>Implementação de solução computacional de múltiplas arquiteturas para o transitório hidráulico com interação fluído-estrutura</a:t>
            </a:r>
          </a:p>
        </p:txBody>
      </p:sp>
      <p:sp>
        <p:nvSpPr>
          <p:cNvPr id="3" name="Subtítulo 2"/>
          <p:cNvSpPr>
            <a:spLocks noGrp="1"/>
          </p:cNvSpPr>
          <p:nvPr>
            <p:ph type="subTitle" idx="1"/>
          </p:nvPr>
        </p:nvSpPr>
        <p:spPr/>
        <p:txBody>
          <a:bodyPr rtlCol="0">
            <a:normAutofit/>
          </a:bodyPr>
          <a:lstStyle/>
          <a:p>
            <a:r>
              <a:rPr lang="pt-BR" sz="2000" dirty="0"/>
              <a:t>Tiago Fernandes D’Agostino</a:t>
            </a:r>
          </a:p>
          <a:p>
            <a:endParaRPr lang="pt-BR" sz="2000" dirty="0"/>
          </a:p>
          <a:p>
            <a:r>
              <a:rPr lang="pt-BR" sz="2000" dirty="0"/>
              <a:t>Orientador: Prof. Dr. Thiago de Castro Martins</a:t>
            </a:r>
          </a:p>
        </p:txBody>
      </p:sp>
      <p:pic>
        <p:nvPicPr>
          <p:cNvPr id="1026" name="Picture 2" descr="Instituto de Matemática e Estatística">
            <a:extLst>
              <a:ext uri="{FF2B5EF4-FFF2-40B4-BE49-F238E27FC236}">
                <a16:creationId xmlns:a16="http://schemas.microsoft.com/office/drawing/2014/main" id="{920A5685-F52D-0446-AC0E-A56DC35DE24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100656" y="5741802"/>
            <a:ext cx="1008112" cy="1016000"/>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pic>
        <p:nvPicPr>
          <p:cNvPr id="1030" name="Picture 6" descr="USP">
            <a:extLst>
              <a:ext uri="{FF2B5EF4-FFF2-40B4-BE49-F238E27FC236}">
                <a16:creationId xmlns:a16="http://schemas.microsoft.com/office/drawing/2014/main" id="{50ACDC2E-522D-5349-8DAE-3053AE68695F}"/>
              </a:ext>
            </a:extLst>
          </p:cNvPr>
          <p:cNvPicPr>
            <a:picLocks noChangeAspect="1" noChangeArrowheads="1"/>
          </p:cNvPicPr>
          <p:nvPr/>
        </p:nvPicPr>
        <p:blipFill>
          <a:blip r:embed="rId4">
            <a:duotone>
              <a:schemeClr val="accent1">
                <a:shade val="45000"/>
                <a:satMod val="135000"/>
              </a:schemeClr>
              <a:prstClr val="white"/>
            </a:duotone>
            <a:alphaModFix amt="50000"/>
            <a:extLst>
              <a:ext uri="{28A0092B-C50C-407E-A947-70E740481C1C}">
                <a14:useLocalDpi xmlns:a14="http://schemas.microsoft.com/office/drawing/2010/main" val="0"/>
              </a:ext>
            </a:extLst>
          </a:blip>
          <a:srcRect/>
          <a:stretch>
            <a:fillRect/>
          </a:stretch>
        </p:blipFill>
        <p:spPr bwMode="auto">
          <a:xfrm>
            <a:off x="8470676" y="798463"/>
            <a:ext cx="1905000" cy="7493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logo">
            <a:extLst>
              <a:ext uri="{FF2B5EF4-FFF2-40B4-BE49-F238E27FC236}">
                <a16:creationId xmlns:a16="http://schemas.microsoft.com/office/drawing/2014/main" id="{E8E1B2BF-6710-9A4B-BBDE-0D026C031556}"/>
              </a:ext>
            </a:extLst>
          </p:cNvPr>
          <p:cNvPicPr>
            <a:picLocks noChangeAspect="1" noChangeArrowheads="1"/>
          </p:cNvPicPr>
          <p:nvPr/>
        </p:nvPicPr>
        <p:blipFill>
          <a:blip r:embed="rId5">
            <a:duotone>
              <a:schemeClr val="accent1">
                <a:shade val="45000"/>
                <a:satMod val="135000"/>
              </a:schemeClr>
              <a:prstClr val="white"/>
            </a:duotone>
            <a:extLst>
              <a:ext uri="{BEBA8EAE-BF5A-486C-A8C5-ECC9F3942E4B}">
                <a14:imgProps xmlns:a14="http://schemas.microsoft.com/office/drawing/2010/main">
                  <a14:imgLayer r:embed="rId6">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2494012" y="588913"/>
            <a:ext cx="4813300" cy="116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6761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Fundamentação Teórica</a:t>
            </a:r>
          </a:p>
        </p:txBody>
      </p:sp>
      <p:sp>
        <p:nvSpPr>
          <p:cNvPr id="14" name="Espaço reservado para conteúdo 13"/>
          <p:cNvSpPr>
            <a:spLocks noGrp="1"/>
          </p:cNvSpPr>
          <p:nvPr>
            <p:ph idx="1"/>
          </p:nvPr>
        </p:nvSpPr>
        <p:spPr/>
        <p:txBody>
          <a:bodyPr rtlCol="0">
            <a:normAutofit/>
          </a:bodyPr>
          <a:lstStyle/>
          <a:p>
            <a:pPr marL="0" indent="0">
              <a:buNone/>
            </a:pPr>
            <a:r>
              <a:rPr lang="pt-BR" u="sng" dirty="0"/>
              <a:t>Modelagem matemática</a:t>
            </a:r>
          </a:p>
          <a:p>
            <a:r>
              <a:rPr lang="pt-BR" dirty="0"/>
              <a:t>Equações diferenciais descrevem vazão e pressão do fluido</a:t>
            </a:r>
          </a:p>
          <a:p>
            <a:r>
              <a:rPr lang="pt-BR" dirty="0"/>
              <a:t>NBR 12215 recomenda método das características</a:t>
            </a:r>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7" name="Imagem 6">
            <a:extLst>
              <a:ext uri="{FF2B5EF4-FFF2-40B4-BE49-F238E27FC236}">
                <a16:creationId xmlns:a16="http://schemas.microsoft.com/office/drawing/2014/main" id="{D00F1377-281A-0440-BDBD-AFD871D1B0C5}"/>
              </a:ext>
            </a:extLst>
          </p:cNvPr>
          <p:cNvPicPr>
            <a:picLocks noChangeAspect="1"/>
          </p:cNvPicPr>
          <p:nvPr/>
        </p:nvPicPr>
        <p:blipFill rotWithShape="1">
          <a:blip r:embed="rId4"/>
          <a:srcRect r="40000"/>
          <a:stretch/>
        </p:blipFill>
        <p:spPr>
          <a:xfrm>
            <a:off x="2347332" y="3578974"/>
            <a:ext cx="3024336" cy="1766279"/>
          </a:xfrm>
          <a:prstGeom prst="rect">
            <a:avLst/>
          </a:prstGeom>
        </p:spPr>
      </p:pic>
      <p:pic>
        <p:nvPicPr>
          <p:cNvPr id="3" name="Imagem 2">
            <a:extLst>
              <a:ext uri="{FF2B5EF4-FFF2-40B4-BE49-F238E27FC236}">
                <a16:creationId xmlns:a16="http://schemas.microsoft.com/office/drawing/2014/main" id="{A972F49B-2E13-F34C-9459-B6023DEFB471}"/>
              </a:ext>
            </a:extLst>
          </p:cNvPr>
          <p:cNvPicPr>
            <a:picLocks noChangeAspect="1"/>
          </p:cNvPicPr>
          <p:nvPr/>
        </p:nvPicPr>
        <p:blipFill rotWithShape="1">
          <a:blip r:embed="rId5"/>
          <a:srcRect r="49101"/>
          <a:stretch/>
        </p:blipFill>
        <p:spPr>
          <a:xfrm>
            <a:off x="6958508" y="3578974"/>
            <a:ext cx="2808312" cy="1766279"/>
          </a:xfrm>
          <a:prstGeom prst="rect">
            <a:avLst/>
          </a:prstGeom>
        </p:spPr>
      </p:pic>
    </p:spTree>
    <p:extLst>
      <p:ext uri="{BB962C8B-B14F-4D97-AF65-F5344CB8AC3E}">
        <p14:creationId xmlns:p14="http://schemas.microsoft.com/office/powerpoint/2010/main" val="17653266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Fundamentação Teórica</a:t>
            </a:r>
          </a:p>
        </p:txBody>
      </p:sp>
      <p:sp>
        <p:nvSpPr>
          <p:cNvPr id="14" name="Espaço reservado para conteúdo 13"/>
          <p:cNvSpPr>
            <a:spLocks noGrp="1"/>
          </p:cNvSpPr>
          <p:nvPr>
            <p:ph idx="1"/>
          </p:nvPr>
        </p:nvSpPr>
        <p:spPr/>
        <p:txBody>
          <a:bodyPr rtlCol="0">
            <a:normAutofit/>
          </a:bodyPr>
          <a:lstStyle/>
          <a:p>
            <a:pPr marL="0" indent="0">
              <a:buNone/>
            </a:pPr>
            <a:r>
              <a:rPr lang="pt-BR" u="sng" dirty="0"/>
              <a:t>Modelagem matemática</a:t>
            </a:r>
          </a:p>
          <a:p>
            <a:r>
              <a:rPr lang="pt-BR" dirty="0"/>
              <a:t>H e </a:t>
            </a:r>
            <a:r>
              <a:rPr lang="pt-BR" dirty="0" err="1"/>
              <a:t>Q</a:t>
            </a:r>
            <a:r>
              <a:rPr lang="pt-BR" dirty="0"/>
              <a:t> dependem dos valores no tempo anterior</a:t>
            </a:r>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8" name="Imagem 7" descr="Uma imagem contendo desenho&#10;&#10;Descrição gerada automaticamente">
            <a:extLst>
              <a:ext uri="{FF2B5EF4-FFF2-40B4-BE49-F238E27FC236}">
                <a16:creationId xmlns:a16="http://schemas.microsoft.com/office/drawing/2014/main" id="{3AC2E0EE-41A5-4843-80D8-81DB63CC4796}"/>
              </a:ext>
            </a:extLst>
          </p:cNvPr>
          <p:cNvPicPr/>
          <p:nvPr/>
        </p:nvPicPr>
        <p:blipFill>
          <a:blip r:embed="rId4"/>
          <a:stretch>
            <a:fillRect/>
          </a:stretch>
        </p:blipFill>
        <p:spPr>
          <a:xfrm>
            <a:off x="4078188" y="3284984"/>
            <a:ext cx="3744416" cy="2751522"/>
          </a:xfrm>
          <a:prstGeom prst="rect">
            <a:avLst/>
          </a:prstGeom>
        </p:spPr>
      </p:pic>
    </p:spTree>
    <p:extLst>
      <p:ext uri="{BB962C8B-B14F-4D97-AF65-F5344CB8AC3E}">
        <p14:creationId xmlns:p14="http://schemas.microsoft.com/office/powerpoint/2010/main" val="40669325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Fundamentação Teórica</a:t>
            </a:r>
          </a:p>
        </p:txBody>
      </p:sp>
      <p:sp>
        <p:nvSpPr>
          <p:cNvPr id="14" name="Espaço reservado para conteúdo 13"/>
          <p:cNvSpPr>
            <a:spLocks noGrp="1"/>
          </p:cNvSpPr>
          <p:nvPr>
            <p:ph idx="1"/>
          </p:nvPr>
        </p:nvSpPr>
        <p:spPr>
          <a:xfrm>
            <a:off x="1593437" y="1600200"/>
            <a:ext cx="5077040" cy="4572000"/>
          </a:xfrm>
        </p:spPr>
        <p:txBody>
          <a:bodyPr rtlCol="0">
            <a:normAutofit/>
          </a:bodyPr>
          <a:lstStyle/>
          <a:p>
            <a:pPr marL="0" indent="0">
              <a:buNone/>
            </a:pPr>
            <a:r>
              <a:rPr lang="pt-BR" u="sng" dirty="0"/>
              <a:t>Métodos de Programação</a:t>
            </a:r>
          </a:p>
          <a:p>
            <a:r>
              <a:rPr lang="pt-BR" dirty="0"/>
              <a:t>Processamento Serial</a:t>
            </a:r>
          </a:p>
          <a:p>
            <a:r>
              <a:rPr lang="pt-BR" dirty="0"/>
              <a:t>Arquitetura Von </a:t>
            </a:r>
            <a:r>
              <a:rPr lang="pt-BR" dirty="0" err="1"/>
              <a:t>Newmann</a:t>
            </a:r>
            <a:endParaRPr lang="pt-BR" dirty="0"/>
          </a:p>
          <a:p>
            <a:pPr lvl="1"/>
            <a:r>
              <a:rPr lang="pt-BR" dirty="0"/>
              <a:t>Processador</a:t>
            </a:r>
          </a:p>
          <a:p>
            <a:pPr lvl="1"/>
            <a:r>
              <a:rPr lang="pt-BR" dirty="0"/>
              <a:t>Memória</a:t>
            </a:r>
          </a:p>
          <a:p>
            <a:pPr lvl="1"/>
            <a:r>
              <a:rPr lang="pt-BR" dirty="0" err="1"/>
              <a:t>I</a:t>
            </a:r>
            <a:r>
              <a:rPr lang="pt-BR" dirty="0"/>
              <a:t>/O</a:t>
            </a:r>
          </a:p>
          <a:p>
            <a:pPr lvl="1"/>
            <a:r>
              <a:rPr lang="pt-BR" dirty="0"/>
              <a:t>Trabalha com ciclos de execução</a:t>
            </a:r>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18433" name="Imagem 17" descr="page34image63526592">
            <a:extLst>
              <a:ext uri="{FF2B5EF4-FFF2-40B4-BE49-F238E27FC236}">
                <a16:creationId xmlns:a16="http://schemas.microsoft.com/office/drawing/2014/main" id="{F3345894-8E62-BB41-9049-60DC781418CA}"/>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6886500" y="1700808"/>
            <a:ext cx="4318000" cy="398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02038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Fundamentação Teórica</a:t>
            </a:r>
          </a:p>
        </p:txBody>
      </p:sp>
      <p:sp>
        <p:nvSpPr>
          <p:cNvPr id="14" name="Espaço reservado para conteúdo 13"/>
          <p:cNvSpPr>
            <a:spLocks noGrp="1"/>
          </p:cNvSpPr>
          <p:nvPr>
            <p:ph idx="1"/>
          </p:nvPr>
        </p:nvSpPr>
        <p:spPr>
          <a:xfrm>
            <a:off x="1593437" y="1600200"/>
            <a:ext cx="9782800" cy="4572000"/>
          </a:xfrm>
        </p:spPr>
        <p:txBody>
          <a:bodyPr rtlCol="0">
            <a:normAutofit/>
          </a:bodyPr>
          <a:lstStyle/>
          <a:p>
            <a:pPr marL="0" indent="0">
              <a:buNone/>
            </a:pPr>
            <a:r>
              <a:rPr lang="pt-BR" u="sng" dirty="0"/>
              <a:t>Métodos de Programação</a:t>
            </a:r>
          </a:p>
          <a:p>
            <a:r>
              <a:rPr lang="pt-BR" dirty="0"/>
              <a:t>Processamento Paralelo</a:t>
            </a:r>
          </a:p>
          <a:p>
            <a:pPr lvl="1"/>
            <a:r>
              <a:rPr lang="pt-BR" dirty="0"/>
              <a:t>Agrupamento de computadores Von </a:t>
            </a:r>
            <a:r>
              <a:rPr lang="pt-BR" dirty="0" err="1"/>
              <a:t>Newmann</a:t>
            </a:r>
            <a:endParaRPr lang="pt-BR" dirty="0"/>
          </a:p>
          <a:p>
            <a:pPr lvl="1"/>
            <a:r>
              <a:rPr lang="pt-BR" dirty="0"/>
              <a:t>Objetivo comum</a:t>
            </a:r>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18433" name="Imagem 17" descr="page34image63526592">
            <a:extLst>
              <a:ext uri="{FF2B5EF4-FFF2-40B4-BE49-F238E27FC236}">
                <a16:creationId xmlns:a16="http://schemas.microsoft.com/office/drawing/2014/main" id="{F3345894-8E62-BB41-9049-60DC781418CA}"/>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4189028" y="3886200"/>
            <a:ext cx="1013616" cy="936104"/>
          </a:xfrm>
          <a:prstGeom prst="rect">
            <a:avLst/>
          </a:prstGeom>
          <a:noFill/>
          <a:extLst>
            <a:ext uri="{909E8E84-426E-40DD-AFC4-6F175D3DCCD1}">
              <a14:hiddenFill xmlns:a14="http://schemas.microsoft.com/office/drawing/2010/main">
                <a:solidFill>
                  <a:srgbClr val="FFFFFF"/>
                </a:solidFill>
              </a14:hiddenFill>
            </a:ext>
          </a:extLst>
        </p:spPr>
      </p:pic>
      <p:pic>
        <p:nvPicPr>
          <p:cNvPr id="8" name="Imagem 17" descr="page34image63526592">
            <a:extLst>
              <a:ext uri="{FF2B5EF4-FFF2-40B4-BE49-F238E27FC236}">
                <a16:creationId xmlns:a16="http://schemas.microsoft.com/office/drawing/2014/main" id="{3C7E5069-ED5F-D14B-A572-F39B787B4C5F}"/>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5429752" y="3886200"/>
            <a:ext cx="1013616" cy="936104"/>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m 17" descr="page34image63526592">
            <a:extLst>
              <a:ext uri="{FF2B5EF4-FFF2-40B4-BE49-F238E27FC236}">
                <a16:creationId xmlns:a16="http://schemas.microsoft.com/office/drawing/2014/main" id="{C38C1D1B-32E2-344B-ABA8-58F0F234215B}"/>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6670476" y="3886200"/>
            <a:ext cx="1013616" cy="936104"/>
          </a:xfrm>
          <a:prstGeom prst="rect">
            <a:avLst/>
          </a:prstGeom>
          <a:noFill/>
          <a:extLst>
            <a:ext uri="{909E8E84-426E-40DD-AFC4-6F175D3DCCD1}">
              <a14:hiddenFill xmlns:a14="http://schemas.microsoft.com/office/drawing/2010/main">
                <a:solidFill>
                  <a:srgbClr val="FFFFFF"/>
                </a:solidFill>
              </a14:hiddenFill>
            </a:ext>
          </a:extLst>
        </p:spPr>
      </p:pic>
      <p:sp>
        <p:nvSpPr>
          <p:cNvPr id="5" name="Retângulo Arredondado 4">
            <a:extLst>
              <a:ext uri="{FF2B5EF4-FFF2-40B4-BE49-F238E27FC236}">
                <a16:creationId xmlns:a16="http://schemas.microsoft.com/office/drawing/2014/main" id="{9A3D7EF1-7E86-C84F-8602-99B46D63DBC7}"/>
              </a:ext>
            </a:extLst>
          </p:cNvPr>
          <p:cNvSpPr/>
          <p:nvPr/>
        </p:nvSpPr>
        <p:spPr>
          <a:xfrm>
            <a:off x="5043570" y="5373216"/>
            <a:ext cx="1874960" cy="576064"/>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pt-BR" dirty="0"/>
              <a:t>Resultado</a:t>
            </a:r>
          </a:p>
        </p:txBody>
      </p:sp>
      <p:sp>
        <p:nvSpPr>
          <p:cNvPr id="11" name="Retângulo Arredondado 10">
            <a:extLst>
              <a:ext uri="{FF2B5EF4-FFF2-40B4-BE49-F238E27FC236}">
                <a16:creationId xmlns:a16="http://schemas.microsoft.com/office/drawing/2014/main" id="{23F5C577-2E67-CC4C-8D87-D65454E5C46F}"/>
              </a:ext>
            </a:extLst>
          </p:cNvPr>
          <p:cNvSpPr/>
          <p:nvPr/>
        </p:nvSpPr>
        <p:spPr>
          <a:xfrm>
            <a:off x="3862164" y="3717032"/>
            <a:ext cx="4248472" cy="1368151"/>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pt-BR" dirty="0"/>
          </a:p>
        </p:txBody>
      </p:sp>
      <p:cxnSp>
        <p:nvCxnSpPr>
          <p:cNvPr id="7" name="Conector de Seta Reta 6">
            <a:extLst>
              <a:ext uri="{FF2B5EF4-FFF2-40B4-BE49-F238E27FC236}">
                <a16:creationId xmlns:a16="http://schemas.microsoft.com/office/drawing/2014/main" id="{44707F99-79F7-B845-95F7-8BC1ADF1B876}"/>
              </a:ext>
            </a:extLst>
          </p:cNvPr>
          <p:cNvCxnSpPr>
            <a:stCxn id="11" idx="2"/>
            <a:endCxn id="5" idx="0"/>
          </p:cNvCxnSpPr>
          <p:nvPr/>
        </p:nvCxnSpPr>
        <p:spPr>
          <a:xfrm flipH="1">
            <a:off x="5981050" y="5085183"/>
            <a:ext cx="5350" cy="28803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52856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Fundamentação Teórica</a:t>
            </a:r>
          </a:p>
        </p:txBody>
      </p:sp>
      <p:sp>
        <p:nvSpPr>
          <p:cNvPr id="14" name="Espaço reservado para conteúdo 13"/>
          <p:cNvSpPr>
            <a:spLocks noGrp="1"/>
          </p:cNvSpPr>
          <p:nvPr>
            <p:ph idx="1"/>
          </p:nvPr>
        </p:nvSpPr>
        <p:spPr>
          <a:xfrm>
            <a:off x="1593437" y="1600200"/>
            <a:ext cx="9782800" cy="4572000"/>
          </a:xfrm>
        </p:spPr>
        <p:txBody>
          <a:bodyPr rtlCol="0">
            <a:normAutofit/>
          </a:bodyPr>
          <a:lstStyle/>
          <a:p>
            <a:pPr marL="0" indent="0">
              <a:buNone/>
            </a:pPr>
            <a:r>
              <a:rPr lang="pt-BR" u="sng" dirty="0"/>
              <a:t>Métodos de Programação</a:t>
            </a:r>
          </a:p>
          <a:p>
            <a:r>
              <a:rPr lang="pt-BR" dirty="0"/>
              <a:t>Arquitetura GPU</a:t>
            </a:r>
          </a:p>
          <a:p>
            <a:pPr lvl="1"/>
            <a:r>
              <a:rPr lang="pt-BR" dirty="0"/>
              <a:t>Host</a:t>
            </a:r>
          </a:p>
          <a:p>
            <a:pPr lvl="1"/>
            <a:r>
              <a:rPr lang="pt-BR" dirty="0" err="1"/>
              <a:t>Devices</a:t>
            </a:r>
            <a:r>
              <a:rPr lang="pt-BR" dirty="0"/>
              <a:t> com processadores paralelos</a:t>
            </a:r>
          </a:p>
          <a:p>
            <a:pPr lvl="1"/>
            <a:r>
              <a:rPr lang="pt-BR" dirty="0" err="1"/>
              <a:t>Kernel</a:t>
            </a:r>
            <a:r>
              <a:rPr lang="pt-BR" dirty="0"/>
              <a:t> executada no </a:t>
            </a:r>
            <a:r>
              <a:rPr lang="pt-BR" dirty="0" err="1"/>
              <a:t>device</a:t>
            </a:r>
            <a:endParaRPr lang="pt-BR" dirty="0"/>
          </a:p>
          <a:p>
            <a:pPr lvl="1"/>
            <a:r>
              <a:rPr lang="pt-BR" dirty="0"/>
              <a:t>Threads executadas paralela-</a:t>
            </a:r>
          </a:p>
          <a:p>
            <a:pPr marL="365760" lvl="1" indent="0">
              <a:buNone/>
            </a:pPr>
            <a:r>
              <a:rPr lang="pt-BR" dirty="0"/>
              <a:t>  mente</a:t>
            </a:r>
          </a:p>
          <a:p>
            <a:pPr lvl="1"/>
            <a:r>
              <a:rPr lang="pt-BR" dirty="0"/>
              <a:t>Blocos de threads</a:t>
            </a:r>
          </a:p>
          <a:p>
            <a:pPr lvl="1"/>
            <a:endParaRPr lang="pt-BR" dirty="0"/>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15" name="Imagem 14" descr="Texto preto sobre fundo branco&#10;&#10;Descrição gerada automaticamente">
            <a:extLst>
              <a:ext uri="{FF2B5EF4-FFF2-40B4-BE49-F238E27FC236}">
                <a16:creationId xmlns:a16="http://schemas.microsoft.com/office/drawing/2014/main" id="{A457834E-1FD2-5B4E-BEAC-7B62A3B2A1D2}"/>
              </a:ext>
            </a:extLst>
          </p:cNvPr>
          <p:cNvPicPr/>
          <p:nvPr/>
        </p:nvPicPr>
        <p:blipFill>
          <a:blip r:embed="rId4"/>
          <a:stretch>
            <a:fillRect/>
          </a:stretch>
        </p:blipFill>
        <p:spPr>
          <a:xfrm>
            <a:off x="6786926" y="3429000"/>
            <a:ext cx="4589311" cy="2706737"/>
          </a:xfrm>
          <a:prstGeom prst="rect">
            <a:avLst/>
          </a:prstGeom>
        </p:spPr>
      </p:pic>
    </p:spTree>
    <p:extLst>
      <p:ext uri="{BB962C8B-B14F-4D97-AF65-F5344CB8AC3E}">
        <p14:creationId xmlns:p14="http://schemas.microsoft.com/office/powerpoint/2010/main" val="30410825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598612" y="1600201"/>
            <a:ext cx="8534399" cy="2654064"/>
          </a:xfrm>
        </p:spPr>
        <p:txBody>
          <a:bodyPr rtlCol="0"/>
          <a:lstStyle/>
          <a:p>
            <a:pPr rtl="0"/>
            <a:r>
              <a:rPr lang="pt-BR" spc="-100" dirty="0"/>
              <a:t>Desenvolvimento</a:t>
            </a:r>
          </a:p>
        </p:txBody>
      </p:sp>
      <p:pic>
        <p:nvPicPr>
          <p:cNvPr id="4" name="Picture 2" descr="Instituto de Matemática e Estatística">
            <a:extLst>
              <a:ext uri="{FF2B5EF4-FFF2-40B4-BE49-F238E27FC236}">
                <a16:creationId xmlns:a16="http://schemas.microsoft.com/office/drawing/2014/main" id="{6A1C75AF-7798-9345-8D74-C0F17460E0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100656" y="5741802"/>
            <a:ext cx="1008112" cy="1016000"/>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80926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Espaço reservado para conteúdo 13">
            <a:extLst>
              <a:ext uri="{FF2B5EF4-FFF2-40B4-BE49-F238E27FC236}">
                <a16:creationId xmlns:a16="http://schemas.microsoft.com/office/drawing/2014/main" id="{60C79386-598F-EB42-A526-D3BC59E47E68}"/>
              </a:ext>
            </a:extLst>
          </p:cNvPr>
          <p:cNvSpPr txBox="1">
            <a:spLocks/>
          </p:cNvSpPr>
          <p:nvPr/>
        </p:nvSpPr>
        <p:spPr>
          <a:xfrm>
            <a:off x="1341884" y="1595436"/>
            <a:ext cx="3744416" cy="3993801"/>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Font typeface="Euphemia" pitchFamily="34" charset="0"/>
              <a:buChar char="›"/>
              <a:defRPr sz="1800" kern="1200" baseline="0">
                <a:solidFill>
                  <a:schemeClr val="tx1"/>
                </a:solidFill>
                <a:latin typeface="+mn-lt"/>
                <a:ea typeface="+mn-ea"/>
                <a:cs typeface="+mn-cs"/>
              </a:defRPr>
            </a:lvl9pPr>
          </a:lstStyle>
          <a:p>
            <a:r>
              <a:rPr lang="pt-BR" dirty="0"/>
              <a:t>Pseudo-Código</a:t>
            </a:r>
          </a:p>
          <a:p>
            <a:pPr lvl="1"/>
            <a:r>
              <a:rPr lang="pt-BR" dirty="0"/>
              <a:t>Cálculo de vazão e pressão de um segmento depende dos valores de segmentos em tempo anterior</a:t>
            </a:r>
          </a:p>
          <a:p>
            <a:pPr lvl="1"/>
            <a:endParaRPr lang="pt-BR" dirty="0"/>
          </a:p>
          <a:p>
            <a:pPr lvl="1"/>
            <a:endParaRPr lang="pt-BR" dirty="0"/>
          </a:p>
          <a:p>
            <a:pPr lvl="1"/>
            <a:endParaRPr lang="pt-BR" dirty="0"/>
          </a:p>
          <a:p>
            <a:pPr lvl="2"/>
            <a:endParaRPr lang="pt-BR" dirty="0"/>
          </a:p>
          <a:p>
            <a:pPr lvl="2"/>
            <a:endParaRPr lang="pt-BR" dirty="0"/>
          </a:p>
          <a:p>
            <a:pPr lvl="1"/>
            <a:endParaRPr lang="pt-BR" dirty="0"/>
          </a:p>
        </p:txBody>
      </p:sp>
      <p:sp>
        <p:nvSpPr>
          <p:cNvPr id="13" name="Título 12"/>
          <p:cNvSpPr>
            <a:spLocks noGrp="1"/>
          </p:cNvSpPr>
          <p:nvPr>
            <p:ph type="title"/>
          </p:nvPr>
        </p:nvSpPr>
        <p:spPr/>
        <p:txBody>
          <a:bodyPr rtlCol="0"/>
          <a:lstStyle/>
          <a:p>
            <a:pPr rtl="0"/>
            <a:r>
              <a:rPr lang="pt-BR" dirty="0"/>
              <a:t>Desenvolvimento</a:t>
            </a:r>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10" name="Imagem 9">
            <a:extLst>
              <a:ext uri="{FF2B5EF4-FFF2-40B4-BE49-F238E27FC236}">
                <a16:creationId xmlns:a16="http://schemas.microsoft.com/office/drawing/2014/main" id="{BD2EB4D2-16F6-8545-97C5-A7891C997F7D}"/>
              </a:ext>
            </a:extLst>
          </p:cNvPr>
          <p:cNvPicPr>
            <a:picLocks noChangeAspect="1"/>
          </p:cNvPicPr>
          <p:nvPr/>
        </p:nvPicPr>
        <p:blipFill>
          <a:blip r:embed="rId4"/>
          <a:stretch>
            <a:fillRect/>
          </a:stretch>
        </p:blipFill>
        <p:spPr>
          <a:xfrm>
            <a:off x="5069061" y="1338191"/>
            <a:ext cx="6035479" cy="5441599"/>
          </a:xfrm>
          <a:prstGeom prst="rect">
            <a:avLst/>
          </a:prstGeom>
        </p:spPr>
      </p:pic>
    </p:spTree>
    <p:extLst>
      <p:ext uri="{BB962C8B-B14F-4D97-AF65-F5344CB8AC3E}">
        <p14:creationId xmlns:p14="http://schemas.microsoft.com/office/powerpoint/2010/main" val="22816495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Desenvolvimento</a:t>
            </a:r>
          </a:p>
        </p:txBody>
      </p:sp>
      <p:sp>
        <p:nvSpPr>
          <p:cNvPr id="14" name="Espaço reservado para conteúdo 13"/>
          <p:cNvSpPr>
            <a:spLocks noGrp="1"/>
          </p:cNvSpPr>
          <p:nvPr>
            <p:ph idx="1"/>
          </p:nvPr>
        </p:nvSpPr>
        <p:spPr>
          <a:xfrm>
            <a:off x="1593437" y="1600200"/>
            <a:ext cx="4356959" cy="4572000"/>
          </a:xfrm>
        </p:spPr>
        <p:txBody>
          <a:bodyPr rtlCol="0">
            <a:normAutofit/>
          </a:bodyPr>
          <a:lstStyle/>
          <a:p>
            <a:r>
              <a:rPr lang="pt-BR" dirty="0"/>
              <a:t>Programação Serial</a:t>
            </a:r>
          </a:p>
          <a:p>
            <a:pPr lvl="1"/>
            <a:r>
              <a:rPr lang="pt-BR" dirty="0"/>
              <a:t>Cálculo realizado de forma sequencial</a:t>
            </a:r>
          </a:p>
          <a:p>
            <a:pPr lvl="1"/>
            <a:endParaRPr lang="pt-BR" dirty="0"/>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5" name="Imagem 4">
            <a:extLst>
              <a:ext uri="{FF2B5EF4-FFF2-40B4-BE49-F238E27FC236}">
                <a16:creationId xmlns:a16="http://schemas.microsoft.com/office/drawing/2014/main" id="{7C3BE538-8DE3-F44C-894F-88B20BF4FAE0}"/>
              </a:ext>
            </a:extLst>
          </p:cNvPr>
          <p:cNvPicPr>
            <a:picLocks noChangeAspect="1"/>
          </p:cNvPicPr>
          <p:nvPr/>
        </p:nvPicPr>
        <p:blipFill>
          <a:blip r:embed="rId4"/>
          <a:stretch>
            <a:fillRect/>
          </a:stretch>
        </p:blipFill>
        <p:spPr>
          <a:xfrm>
            <a:off x="5950396" y="1595436"/>
            <a:ext cx="5256584" cy="4852231"/>
          </a:xfrm>
          <a:prstGeom prst="rect">
            <a:avLst/>
          </a:prstGeom>
        </p:spPr>
      </p:pic>
    </p:spTree>
    <p:extLst>
      <p:ext uri="{BB962C8B-B14F-4D97-AF65-F5344CB8AC3E}">
        <p14:creationId xmlns:p14="http://schemas.microsoft.com/office/powerpoint/2010/main" val="29799830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Desenvolvimento</a:t>
            </a:r>
          </a:p>
        </p:txBody>
      </p:sp>
      <p:sp>
        <p:nvSpPr>
          <p:cNvPr id="14" name="Espaço reservado para conteúdo 13"/>
          <p:cNvSpPr>
            <a:spLocks noGrp="1"/>
          </p:cNvSpPr>
          <p:nvPr>
            <p:ph idx="1"/>
          </p:nvPr>
        </p:nvSpPr>
        <p:spPr>
          <a:xfrm>
            <a:off x="1593437" y="1600200"/>
            <a:ext cx="4356959" cy="4572000"/>
          </a:xfrm>
        </p:spPr>
        <p:txBody>
          <a:bodyPr rtlCol="0">
            <a:normAutofit/>
          </a:bodyPr>
          <a:lstStyle/>
          <a:p>
            <a:r>
              <a:rPr lang="pt-BR" dirty="0"/>
              <a:t>Programação Paralela</a:t>
            </a:r>
          </a:p>
          <a:p>
            <a:pPr lvl="1"/>
            <a:r>
              <a:rPr lang="pt-BR" dirty="0"/>
              <a:t>Cálculo realizado em mais de um segmento simultaneamente</a:t>
            </a:r>
          </a:p>
          <a:p>
            <a:pPr lvl="1"/>
            <a:r>
              <a:rPr lang="pt-BR" dirty="0"/>
              <a:t>Necessidade de sincronização</a:t>
            </a:r>
          </a:p>
          <a:p>
            <a:pPr lvl="1"/>
            <a:endParaRPr lang="pt-BR" dirty="0"/>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9" name="Imagem 8">
            <a:extLst>
              <a:ext uri="{FF2B5EF4-FFF2-40B4-BE49-F238E27FC236}">
                <a16:creationId xmlns:a16="http://schemas.microsoft.com/office/drawing/2014/main" id="{3FB9F3D7-6873-B741-ABC5-7F14B44BE32B}"/>
              </a:ext>
            </a:extLst>
          </p:cNvPr>
          <p:cNvPicPr>
            <a:picLocks noChangeAspect="1"/>
          </p:cNvPicPr>
          <p:nvPr/>
        </p:nvPicPr>
        <p:blipFill>
          <a:blip r:embed="rId4"/>
          <a:stretch>
            <a:fillRect/>
          </a:stretch>
        </p:blipFill>
        <p:spPr>
          <a:xfrm>
            <a:off x="6155182" y="1595436"/>
            <a:ext cx="5221055" cy="4988589"/>
          </a:xfrm>
          <a:prstGeom prst="rect">
            <a:avLst/>
          </a:prstGeom>
        </p:spPr>
      </p:pic>
    </p:spTree>
    <p:extLst>
      <p:ext uri="{BB962C8B-B14F-4D97-AF65-F5344CB8AC3E}">
        <p14:creationId xmlns:p14="http://schemas.microsoft.com/office/powerpoint/2010/main" val="11627831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Desenvolvimento</a:t>
            </a:r>
          </a:p>
        </p:txBody>
      </p:sp>
      <p:sp>
        <p:nvSpPr>
          <p:cNvPr id="14" name="Espaço reservado para conteúdo 13"/>
          <p:cNvSpPr>
            <a:spLocks noGrp="1"/>
          </p:cNvSpPr>
          <p:nvPr>
            <p:ph idx="1"/>
          </p:nvPr>
        </p:nvSpPr>
        <p:spPr>
          <a:xfrm>
            <a:off x="1593437" y="1600200"/>
            <a:ext cx="9782800" cy="4572000"/>
          </a:xfrm>
        </p:spPr>
        <p:txBody>
          <a:bodyPr rtlCol="0">
            <a:normAutofit/>
          </a:bodyPr>
          <a:lstStyle/>
          <a:p>
            <a:r>
              <a:rPr lang="pt-BR" dirty="0"/>
              <a:t>Programação CUDA</a:t>
            </a:r>
          </a:p>
          <a:p>
            <a:pPr lvl="1"/>
            <a:r>
              <a:rPr lang="pt-BR" dirty="0"/>
              <a:t>Cálculo realizado em múltiplos segmentos simultaneamente</a:t>
            </a:r>
          </a:p>
          <a:p>
            <a:pPr lvl="1"/>
            <a:r>
              <a:rPr lang="pt-BR" dirty="0"/>
              <a:t>Calcula-se os pontos ímpares, depois os pontos pares</a:t>
            </a:r>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7" name="Imagem 6">
            <a:extLst>
              <a:ext uri="{FF2B5EF4-FFF2-40B4-BE49-F238E27FC236}">
                <a16:creationId xmlns:a16="http://schemas.microsoft.com/office/drawing/2014/main" id="{B17AED73-3297-C949-B781-FB0FAEC7BF7B}"/>
              </a:ext>
            </a:extLst>
          </p:cNvPr>
          <p:cNvPicPr>
            <a:picLocks noChangeAspect="1"/>
          </p:cNvPicPr>
          <p:nvPr/>
        </p:nvPicPr>
        <p:blipFill>
          <a:blip r:embed="rId4"/>
          <a:stretch>
            <a:fillRect/>
          </a:stretch>
        </p:blipFill>
        <p:spPr>
          <a:xfrm>
            <a:off x="3243069" y="3664525"/>
            <a:ext cx="5702686" cy="2675136"/>
          </a:xfrm>
          <a:prstGeom prst="rect">
            <a:avLst/>
          </a:prstGeom>
        </p:spPr>
      </p:pic>
    </p:spTree>
    <p:extLst>
      <p:ext uri="{BB962C8B-B14F-4D97-AF65-F5344CB8AC3E}">
        <p14:creationId xmlns:p14="http://schemas.microsoft.com/office/powerpoint/2010/main" val="17115449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Agenda</a:t>
            </a:r>
          </a:p>
        </p:txBody>
      </p:sp>
      <p:sp>
        <p:nvSpPr>
          <p:cNvPr id="14" name="Espaço reservado para conteúdo 13"/>
          <p:cNvSpPr>
            <a:spLocks noGrp="1"/>
          </p:cNvSpPr>
          <p:nvPr>
            <p:ph idx="1"/>
          </p:nvPr>
        </p:nvSpPr>
        <p:spPr/>
        <p:txBody>
          <a:bodyPr rtlCol="0"/>
          <a:lstStyle/>
          <a:p>
            <a:pPr rtl="0"/>
            <a:r>
              <a:rPr lang="pt-BR" dirty="0"/>
              <a:t>Motivação e Objetivo</a:t>
            </a:r>
          </a:p>
          <a:p>
            <a:pPr rtl="0"/>
            <a:r>
              <a:rPr lang="pt-BR" dirty="0"/>
              <a:t>Fundamentação Teórica</a:t>
            </a:r>
          </a:p>
          <a:p>
            <a:pPr lvl="1"/>
            <a:r>
              <a:rPr lang="pt-BR" dirty="0"/>
              <a:t>Transiente Hidráulico e sua modelagem matemática</a:t>
            </a:r>
          </a:p>
          <a:p>
            <a:pPr lvl="1"/>
            <a:r>
              <a:rPr lang="pt-BR" dirty="0"/>
              <a:t>Métodos de programação utilizados</a:t>
            </a:r>
          </a:p>
          <a:p>
            <a:pPr rtl="0"/>
            <a:r>
              <a:rPr lang="pt-BR" dirty="0"/>
              <a:t>Desenvolvimento</a:t>
            </a:r>
          </a:p>
          <a:p>
            <a:pPr rtl="0"/>
            <a:r>
              <a:rPr lang="pt-BR" dirty="0"/>
              <a:t>Resultados das Simulações</a:t>
            </a:r>
          </a:p>
          <a:p>
            <a:pPr rtl="0"/>
            <a:r>
              <a:rPr lang="pt-BR" dirty="0"/>
              <a:t>Conclusão</a:t>
            </a:r>
          </a:p>
          <a:p>
            <a:pPr rtl="0"/>
            <a:r>
              <a:rPr lang="pt-BR" dirty="0"/>
              <a:t>Trabalhos Futuros</a:t>
            </a:r>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0426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Desenvolvimento</a:t>
            </a:r>
          </a:p>
        </p:txBody>
      </p:sp>
      <p:sp>
        <p:nvSpPr>
          <p:cNvPr id="14" name="Espaço reservado para conteúdo 13"/>
          <p:cNvSpPr>
            <a:spLocks noGrp="1"/>
          </p:cNvSpPr>
          <p:nvPr>
            <p:ph idx="1"/>
          </p:nvPr>
        </p:nvSpPr>
        <p:spPr>
          <a:xfrm>
            <a:off x="1593437" y="1600200"/>
            <a:ext cx="4356959" cy="4572000"/>
          </a:xfrm>
        </p:spPr>
        <p:txBody>
          <a:bodyPr rtlCol="0">
            <a:normAutofit/>
          </a:bodyPr>
          <a:lstStyle/>
          <a:p>
            <a:r>
              <a:rPr lang="pt-BR" dirty="0"/>
              <a:t>Programação CUDA</a:t>
            </a:r>
          </a:p>
          <a:p>
            <a:pPr lvl="1"/>
            <a:r>
              <a:rPr lang="pt-BR" dirty="0"/>
              <a:t>Necessidade de sincronização</a:t>
            </a:r>
          </a:p>
          <a:p>
            <a:pPr lvl="1"/>
            <a:r>
              <a:rPr lang="pt-BR" dirty="0"/>
              <a:t>Sincronização em blocos</a:t>
            </a:r>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6" name="Imagem 5">
            <a:extLst>
              <a:ext uri="{FF2B5EF4-FFF2-40B4-BE49-F238E27FC236}">
                <a16:creationId xmlns:a16="http://schemas.microsoft.com/office/drawing/2014/main" id="{B51B91F2-684C-1042-A38C-A1A19F4DC7BA}"/>
              </a:ext>
            </a:extLst>
          </p:cNvPr>
          <p:cNvPicPr>
            <a:picLocks noChangeAspect="1"/>
          </p:cNvPicPr>
          <p:nvPr/>
        </p:nvPicPr>
        <p:blipFill>
          <a:blip r:embed="rId4"/>
          <a:stretch>
            <a:fillRect/>
          </a:stretch>
        </p:blipFill>
        <p:spPr>
          <a:xfrm>
            <a:off x="6087533" y="1419190"/>
            <a:ext cx="5288704" cy="4988588"/>
          </a:xfrm>
          <a:prstGeom prst="rect">
            <a:avLst/>
          </a:prstGeom>
        </p:spPr>
      </p:pic>
    </p:spTree>
    <p:extLst>
      <p:ext uri="{BB962C8B-B14F-4D97-AF65-F5344CB8AC3E}">
        <p14:creationId xmlns:p14="http://schemas.microsoft.com/office/powerpoint/2010/main" val="9501479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598612" y="1600201"/>
            <a:ext cx="8534399" cy="2654064"/>
          </a:xfrm>
        </p:spPr>
        <p:txBody>
          <a:bodyPr rtlCol="0"/>
          <a:lstStyle/>
          <a:p>
            <a:pPr rtl="0"/>
            <a:r>
              <a:rPr lang="pt-BR" spc="-100" dirty="0"/>
              <a:t>Resultados das Simulações</a:t>
            </a:r>
          </a:p>
        </p:txBody>
      </p:sp>
      <p:pic>
        <p:nvPicPr>
          <p:cNvPr id="4" name="Picture 2" descr="Instituto de Matemática e Estatística">
            <a:extLst>
              <a:ext uri="{FF2B5EF4-FFF2-40B4-BE49-F238E27FC236}">
                <a16:creationId xmlns:a16="http://schemas.microsoft.com/office/drawing/2014/main" id="{6A1C75AF-7798-9345-8D74-C0F17460E0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100656" y="5741802"/>
            <a:ext cx="1008112" cy="1016000"/>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98012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Resultados das Simulações</a:t>
            </a:r>
          </a:p>
        </p:txBody>
      </p:sp>
      <p:sp>
        <p:nvSpPr>
          <p:cNvPr id="14" name="Espaço reservado para conteúdo 13"/>
          <p:cNvSpPr>
            <a:spLocks noGrp="1"/>
          </p:cNvSpPr>
          <p:nvPr>
            <p:ph idx="1"/>
          </p:nvPr>
        </p:nvSpPr>
        <p:spPr>
          <a:xfrm>
            <a:off x="1593437" y="1600200"/>
            <a:ext cx="9782800" cy="4572000"/>
          </a:xfrm>
        </p:spPr>
        <p:txBody>
          <a:bodyPr rtlCol="0">
            <a:normAutofit/>
          </a:bodyPr>
          <a:lstStyle/>
          <a:p>
            <a:r>
              <a:rPr lang="pt-BR" dirty="0"/>
              <a:t>Hardware utilizado</a:t>
            </a:r>
          </a:p>
          <a:p>
            <a:pPr lvl="1"/>
            <a:r>
              <a:rPr lang="pt-BR" dirty="0"/>
              <a:t>Processador AMD </a:t>
            </a:r>
            <a:r>
              <a:rPr lang="pt-BR" dirty="0" err="1"/>
              <a:t>Ryzen</a:t>
            </a:r>
            <a:r>
              <a:rPr lang="pt-BR" dirty="0"/>
              <a:t> 3900X com 12 cores</a:t>
            </a:r>
          </a:p>
          <a:p>
            <a:pPr lvl="1"/>
            <a:r>
              <a:rPr lang="pt-BR" dirty="0"/>
              <a:t>32 GB de memória RAM DDR4</a:t>
            </a:r>
          </a:p>
          <a:p>
            <a:pPr lvl="1"/>
            <a:r>
              <a:rPr lang="pt-BR" dirty="0"/>
              <a:t>GPU Nvidia RTX2070 com 8GB de memória DDR6.</a:t>
            </a:r>
          </a:p>
          <a:p>
            <a:pPr lvl="1"/>
            <a:endParaRPr lang="pt-BR" dirty="0"/>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Tree>
    <p:extLst>
      <p:ext uri="{BB962C8B-B14F-4D97-AF65-F5344CB8AC3E}">
        <p14:creationId xmlns:p14="http://schemas.microsoft.com/office/powerpoint/2010/main" val="27942429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Resultados das Simulações</a:t>
            </a:r>
          </a:p>
        </p:txBody>
      </p:sp>
      <p:sp>
        <p:nvSpPr>
          <p:cNvPr id="14" name="Espaço reservado para conteúdo 13"/>
          <p:cNvSpPr>
            <a:spLocks noGrp="1"/>
          </p:cNvSpPr>
          <p:nvPr>
            <p:ph idx="1"/>
          </p:nvPr>
        </p:nvSpPr>
        <p:spPr>
          <a:xfrm>
            <a:off x="1593437" y="1600200"/>
            <a:ext cx="9782800" cy="4572000"/>
          </a:xfrm>
        </p:spPr>
        <p:txBody>
          <a:bodyPr rtlCol="0">
            <a:normAutofit/>
          </a:bodyPr>
          <a:lstStyle/>
          <a:p>
            <a:r>
              <a:rPr lang="pt-BR" dirty="0"/>
              <a:t>Cenários simulados</a:t>
            </a:r>
          </a:p>
          <a:p>
            <a:pPr lvl="1"/>
            <a:r>
              <a:rPr lang="pt-BR" dirty="0"/>
              <a:t>1 problema fictício</a:t>
            </a:r>
          </a:p>
          <a:p>
            <a:pPr lvl="1"/>
            <a:r>
              <a:rPr lang="pt-BR" dirty="0"/>
              <a:t>2 problemas baseados em dutos reais obtidos da CETESB</a:t>
            </a:r>
          </a:p>
          <a:p>
            <a:pPr lvl="1"/>
            <a:r>
              <a:rPr lang="pt-BR" dirty="0"/>
              <a:t>Detalhamento de 1m e 10cm</a:t>
            </a:r>
          </a:p>
          <a:p>
            <a:pPr lvl="1"/>
            <a:endParaRPr lang="pt-BR" dirty="0"/>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6" name="Imagem 5">
            <a:extLst>
              <a:ext uri="{FF2B5EF4-FFF2-40B4-BE49-F238E27FC236}">
                <a16:creationId xmlns:a16="http://schemas.microsoft.com/office/drawing/2014/main" id="{CF275BC1-2381-A04E-B866-2ED71E7179C0}"/>
              </a:ext>
            </a:extLst>
          </p:cNvPr>
          <p:cNvPicPr>
            <a:picLocks noChangeAspect="1"/>
          </p:cNvPicPr>
          <p:nvPr/>
        </p:nvPicPr>
        <p:blipFill>
          <a:blip r:embed="rId4"/>
          <a:stretch>
            <a:fillRect/>
          </a:stretch>
        </p:blipFill>
        <p:spPr>
          <a:xfrm>
            <a:off x="2782044" y="3573016"/>
            <a:ext cx="7111082" cy="1905878"/>
          </a:xfrm>
          <a:prstGeom prst="rect">
            <a:avLst/>
          </a:prstGeom>
        </p:spPr>
      </p:pic>
    </p:spTree>
    <p:extLst>
      <p:ext uri="{BB962C8B-B14F-4D97-AF65-F5344CB8AC3E}">
        <p14:creationId xmlns:p14="http://schemas.microsoft.com/office/powerpoint/2010/main" val="28891237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Espaço reservado para conteúdo 13"/>
          <p:cNvSpPr>
            <a:spLocks noGrp="1"/>
          </p:cNvSpPr>
          <p:nvPr>
            <p:ph idx="1"/>
          </p:nvPr>
        </p:nvSpPr>
        <p:spPr>
          <a:xfrm>
            <a:off x="1593437" y="1600200"/>
            <a:ext cx="9782800" cy="4572000"/>
          </a:xfrm>
        </p:spPr>
        <p:txBody>
          <a:bodyPr rtlCol="0">
            <a:normAutofit/>
          </a:bodyPr>
          <a:lstStyle/>
          <a:p>
            <a:r>
              <a:rPr lang="pt-BR" dirty="0"/>
              <a:t>Detalhamento de 1m</a:t>
            </a:r>
          </a:p>
          <a:p>
            <a:pPr lvl="1"/>
            <a:r>
              <a:rPr lang="pt-BR" dirty="0"/>
              <a:t>Malhas computacionais muito grandes</a:t>
            </a:r>
          </a:p>
          <a:p>
            <a:pPr lvl="1"/>
            <a:r>
              <a:rPr lang="pt-BR" dirty="0"/>
              <a:t>Dividir o problema em segmentos</a:t>
            </a:r>
          </a:p>
          <a:p>
            <a:pPr lvl="1"/>
            <a:endParaRPr lang="pt-BR" dirty="0"/>
          </a:p>
          <a:p>
            <a:pPr marL="365760" lvl="1" indent="0">
              <a:buNone/>
            </a:pPr>
            <a:endParaRPr lang="pt-BR" dirty="0"/>
          </a:p>
          <a:p>
            <a:pPr lvl="2"/>
            <a:endParaRPr lang="pt-BR" dirty="0"/>
          </a:p>
          <a:p>
            <a:pPr lvl="2"/>
            <a:endParaRPr lang="pt-BR" dirty="0"/>
          </a:p>
          <a:p>
            <a:pPr lvl="1"/>
            <a:endParaRPr lang="pt-BR" dirty="0"/>
          </a:p>
        </p:txBody>
      </p:sp>
      <p:sp>
        <p:nvSpPr>
          <p:cNvPr id="13" name="Título 12"/>
          <p:cNvSpPr>
            <a:spLocks noGrp="1"/>
          </p:cNvSpPr>
          <p:nvPr>
            <p:ph type="title"/>
          </p:nvPr>
        </p:nvSpPr>
        <p:spPr/>
        <p:txBody>
          <a:bodyPr rtlCol="0"/>
          <a:lstStyle/>
          <a:p>
            <a:pPr rtl="0"/>
            <a:r>
              <a:rPr lang="pt-BR" dirty="0"/>
              <a:t>Resultados das Simulações</a:t>
            </a:r>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9" name="Imagem 8">
            <a:extLst>
              <a:ext uri="{FF2B5EF4-FFF2-40B4-BE49-F238E27FC236}">
                <a16:creationId xmlns:a16="http://schemas.microsoft.com/office/drawing/2014/main" id="{BDB7D862-C2C7-E643-BEF9-16D1E732D95F}"/>
              </a:ext>
            </a:extLst>
          </p:cNvPr>
          <p:cNvPicPr>
            <a:picLocks noChangeAspect="1"/>
          </p:cNvPicPr>
          <p:nvPr/>
        </p:nvPicPr>
        <p:blipFill>
          <a:blip r:embed="rId4"/>
          <a:stretch>
            <a:fillRect/>
          </a:stretch>
        </p:blipFill>
        <p:spPr>
          <a:xfrm>
            <a:off x="2508026" y="3164644"/>
            <a:ext cx="7186786" cy="1102127"/>
          </a:xfrm>
          <a:prstGeom prst="rect">
            <a:avLst/>
          </a:prstGeom>
        </p:spPr>
      </p:pic>
      <p:pic>
        <p:nvPicPr>
          <p:cNvPr id="10" name="Imagem 9">
            <a:extLst>
              <a:ext uri="{FF2B5EF4-FFF2-40B4-BE49-F238E27FC236}">
                <a16:creationId xmlns:a16="http://schemas.microsoft.com/office/drawing/2014/main" id="{73A96F64-A542-0448-8251-C0D7D8BDAF82}"/>
              </a:ext>
            </a:extLst>
          </p:cNvPr>
          <p:cNvPicPr>
            <a:picLocks noChangeAspect="1"/>
          </p:cNvPicPr>
          <p:nvPr/>
        </p:nvPicPr>
        <p:blipFill>
          <a:blip r:embed="rId5"/>
          <a:stretch>
            <a:fillRect/>
          </a:stretch>
        </p:blipFill>
        <p:spPr>
          <a:xfrm>
            <a:off x="2205980" y="4725144"/>
            <a:ext cx="7924717" cy="1256670"/>
          </a:xfrm>
          <a:prstGeom prst="rect">
            <a:avLst/>
          </a:prstGeom>
        </p:spPr>
      </p:pic>
    </p:spTree>
    <p:extLst>
      <p:ext uri="{BB962C8B-B14F-4D97-AF65-F5344CB8AC3E}">
        <p14:creationId xmlns:p14="http://schemas.microsoft.com/office/powerpoint/2010/main" val="20081666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Espaço reservado para conteúdo 13"/>
          <p:cNvSpPr>
            <a:spLocks noGrp="1"/>
          </p:cNvSpPr>
          <p:nvPr>
            <p:ph idx="1"/>
          </p:nvPr>
        </p:nvSpPr>
        <p:spPr>
          <a:xfrm>
            <a:off x="1593437" y="1600200"/>
            <a:ext cx="9782800" cy="4572000"/>
          </a:xfrm>
        </p:spPr>
        <p:txBody>
          <a:bodyPr rtlCol="0">
            <a:normAutofit/>
          </a:bodyPr>
          <a:lstStyle/>
          <a:p>
            <a:r>
              <a:rPr lang="pt-BR" dirty="0"/>
              <a:t>Detalhamento de 10cm</a:t>
            </a:r>
          </a:p>
          <a:p>
            <a:pPr lvl="1"/>
            <a:r>
              <a:rPr lang="pt-BR" i="1" dirty="0"/>
              <a:t>Singlecore</a:t>
            </a:r>
            <a:r>
              <a:rPr lang="pt-BR" dirty="0"/>
              <a:t> e </a:t>
            </a:r>
            <a:r>
              <a:rPr lang="pt-BR" i="1" dirty="0"/>
              <a:t>Multicore</a:t>
            </a:r>
            <a:r>
              <a:rPr lang="pt-BR" dirty="0"/>
              <a:t> executados de forma integral</a:t>
            </a:r>
          </a:p>
          <a:p>
            <a:pPr lvl="1"/>
            <a:r>
              <a:rPr lang="pt-BR" dirty="0"/>
              <a:t>CUDA executado de forma segmentada</a:t>
            </a:r>
          </a:p>
          <a:p>
            <a:pPr lvl="1"/>
            <a:endParaRPr lang="pt-BR" dirty="0"/>
          </a:p>
          <a:p>
            <a:pPr marL="365760" lvl="1" indent="0">
              <a:buNone/>
            </a:pPr>
            <a:endParaRPr lang="pt-BR" dirty="0"/>
          </a:p>
          <a:p>
            <a:pPr lvl="2"/>
            <a:endParaRPr lang="pt-BR" dirty="0"/>
          </a:p>
          <a:p>
            <a:pPr lvl="2"/>
            <a:endParaRPr lang="pt-BR" dirty="0"/>
          </a:p>
          <a:p>
            <a:pPr lvl="1"/>
            <a:endParaRPr lang="pt-BR" dirty="0"/>
          </a:p>
        </p:txBody>
      </p:sp>
      <p:sp>
        <p:nvSpPr>
          <p:cNvPr id="13" name="Título 12"/>
          <p:cNvSpPr>
            <a:spLocks noGrp="1"/>
          </p:cNvSpPr>
          <p:nvPr>
            <p:ph type="title"/>
          </p:nvPr>
        </p:nvSpPr>
        <p:spPr/>
        <p:txBody>
          <a:bodyPr rtlCol="0"/>
          <a:lstStyle/>
          <a:p>
            <a:pPr rtl="0"/>
            <a:r>
              <a:rPr lang="pt-BR" dirty="0"/>
              <a:t>Resultados das Simulações</a:t>
            </a:r>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5" name="Imagem 4">
            <a:extLst>
              <a:ext uri="{FF2B5EF4-FFF2-40B4-BE49-F238E27FC236}">
                <a16:creationId xmlns:a16="http://schemas.microsoft.com/office/drawing/2014/main" id="{217C66F6-FC1D-1743-88D0-3304DED0B053}"/>
              </a:ext>
            </a:extLst>
          </p:cNvPr>
          <p:cNvPicPr>
            <a:picLocks noChangeAspect="1"/>
          </p:cNvPicPr>
          <p:nvPr/>
        </p:nvPicPr>
        <p:blipFill>
          <a:blip r:embed="rId4"/>
          <a:stretch>
            <a:fillRect/>
          </a:stretch>
        </p:blipFill>
        <p:spPr>
          <a:xfrm>
            <a:off x="2395880" y="3212976"/>
            <a:ext cx="7544916" cy="1137725"/>
          </a:xfrm>
          <a:prstGeom prst="rect">
            <a:avLst/>
          </a:prstGeom>
        </p:spPr>
      </p:pic>
      <p:pic>
        <p:nvPicPr>
          <p:cNvPr id="6" name="Imagem 5">
            <a:extLst>
              <a:ext uri="{FF2B5EF4-FFF2-40B4-BE49-F238E27FC236}">
                <a16:creationId xmlns:a16="http://schemas.microsoft.com/office/drawing/2014/main" id="{D2DC64C9-FCD5-B448-A971-BD2E778EFF08}"/>
              </a:ext>
            </a:extLst>
          </p:cNvPr>
          <p:cNvPicPr>
            <a:picLocks noChangeAspect="1"/>
          </p:cNvPicPr>
          <p:nvPr/>
        </p:nvPicPr>
        <p:blipFill>
          <a:blip r:embed="rId5"/>
          <a:stretch>
            <a:fillRect/>
          </a:stretch>
        </p:blipFill>
        <p:spPr>
          <a:xfrm>
            <a:off x="2321954" y="4786643"/>
            <a:ext cx="7544916" cy="1149108"/>
          </a:xfrm>
          <a:prstGeom prst="rect">
            <a:avLst/>
          </a:prstGeom>
        </p:spPr>
      </p:pic>
    </p:spTree>
    <p:extLst>
      <p:ext uri="{BB962C8B-B14F-4D97-AF65-F5344CB8AC3E}">
        <p14:creationId xmlns:p14="http://schemas.microsoft.com/office/powerpoint/2010/main" val="9632861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598612" y="1600201"/>
            <a:ext cx="8534399" cy="2654064"/>
          </a:xfrm>
        </p:spPr>
        <p:txBody>
          <a:bodyPr rtlCol="0"/>
          <a:lstStyle/>
          <a:p>
            <a:pPr rtl="0"/>
            <a:r>
              <a:rPr lang="pt-BR" spc="-100" dirty="0"/>
              <a:t>Conclusão</a:t>
            </a:r>
          </a:p>
        </p:txBody>
      </p:sp>
      <p:pic>
        <p:nvPicPr>
          <p:cNvPr id="4" name="Picture 2" descr="Instituto de Matemática e Estatística">
            <a:extLst>
              <a:ext uri="{FF2B5EF4-FFF2-40B4-BE49-F238E27FC236}">
                <a16:creationId xmlns:a16="http://schemas.microsoft.com/office/drawing/2014/main" id="{6A1C75AF-7798-9345-8D74-C0F17460E0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100656" y="5741802"/>
            <a:ext cx="1008112" cy="1016000"/>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61566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Espaço reservado para conteúdo 13"/>
          <p:cNvSpPr>
            <a:spLocks noGrp="1"/>
          </p:cNvSpPr>
          <p:nvPr>
            <p:ph idx="1"/>
          </p:nvPr>
        </p:nvSpPr>
        <p:spPr>
          <a:xfrm>
            <a:off x="1593437" y="1600200"/>
            <a:ext cx="9782800" cy="4572000"/>
          </a:xfrm>
        </p:spPr>
        <p:txBody>
          <a:bodyPr rtlCol="0">
            <a:normAutofit/>
          </a:bodyPr>
          <a:lstStyle/>
          <a:p>
            <a:r>
              <a:rPr lang="pt-BR" dirty="0"/>
              <a:t>Arquitetura CUDA obteve resultados superiores</a:t>
            </a:r>
          </a:p>
          <a:p>
            <a:r>
              <a:rPr lang="pt-BR" i="1" dirty="0"/>
              <a:t>Multicore</a:t>
            </a:r>
            <a:r>
              <a:rPr lang="pt-BR" dirty="0"/>
              <a:t> há perda de desempenho dado administração e divisão de tarefas</a:t>
            </a:r>
          </a:p>
          <a:p>
            <a:r>
              <a:rPr lang="pt-BR" dirty="0"/>
              <a:t>Arquitetura deve ser levada em consideração</a:t>
            </a:r>
          </a:p>
          <a:p>
            <a:r>
              <a:rPr lang="pt-BR" dirty="0"/>
              <a:t>Tamanho do problema indica a necessidade de otimização</a:t>
            </a:r>
          </a:p>
          <a:p>
            <a:pPr marL="365760" lvl="1" indent="0">
              <a:buNone/>
            </a:pPr>
            <a:endParaRPr lang="pt-BR" dirty="0"/>
          </a:p>
          <a:p>
            <a:pPr lvl="2"/>
            <a:endParaRPr lang="pt-BR" dirty="0"/>
          </a:p>
          <a:p>
            <a:pPr lvl="2"/>
            <a:endParaRPr lang="pt-BR" dirty="0"/>
          </a:p>
          <a:p>
            <a:pPr lvl="1"/>
            <a:endParaRPr lang="pt-BR" dirty="0"/>
          </a:p>
        </p:txBody>
      </p:sp>
      <p:sp>
        <p:nvSpPr>
          <p:cNvPr id="13" name="Título 12"/>
          <p:cNvSpPr>
            <a:spLocks noGrp="1"/>
          </p:cNvSpPr>
          <p:nvPr>
            <p:ph type="title"/>
          </p:nvPr>
        </p:nvSpPr>
        <p:spPr/>
        <p:txBody>
          <a:bodyPr rtlCol="0"/>
          <a:lstStyle/>
          <a:p>
            <a:pPr rtl="0"/>
            <a:r>
              <a:rPr lang="pt-BR" dirty="0"/>
              <a:t>Conclusão</a:t>
            </a:r>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Tree>
    <p:extLst>
      <p:ext uri="{BB962C8B-B14F-4D97-AF65-F5344CB8AC3E}">
        <p14:creationId xmlns:p14="http://schemas.microsoft.com/office/powerpoint/2010/main" val="2455213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598612" y="1600201"/>
            <a:ext cx="8534399" cy="2654064"/>
          </a:xfrm>
        </p:spPr>
        <p:txBody>
          <a:bodyPr rtlCol="0"/>
          <a:lstStyle/>
          <a:p>
            <a:pPr rtl="0"/>
            <a:r>
              <a:rPr lang="pt-BR" spc="-100" dirty="0"/>
              <a:t>Trabalhos Futuros</a:t>
            </a:r>
          </a:p>
        </p:txBody>
      </p:sp>
      <p:pic>
        <p:nvPicPr>
          <p:cNvPr id="4" name="Picture 2" descr="Instituto de Matemática e Estatística">
            <a:extLst>
              <a:ext uri="{FF2B5EF4-FFF2-40B4-BE49-F238E27FC236}">
                <a16:creationId xmlns:a16="http://schemas.microsoft.com/office/drawing/2014/main" id="{6A1C75AF-7798-9345-8D74-C0F17460E0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100656" y="5741802"/>
            <a:ext cx="1008112" cy="1016000"/>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36679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Espaço reservado para conteúdo 13"/>
          <p:cNvSpPr>
            <a:spLocks noGrp="1"/>
          </p:cNvSpPr>
          <p:nvPr>
            <p:ph idx="1"/>
          </p:nvPr>
        </p:nvSpPr>
        <p:spPr>
          <a:xfrm>
            <a:off x="1593437" y="1600200"/>
            <a:ext cx="9782800" cy="4572000"/>
          </a:xfrm>
        </p:spPr>
        <p:txBody>
          <a:bodyPr rtlCol="0">
            <a:normAutofit/>
          </a:bodyPr>
          <a:lstStyle/>
          <a:p>
            <a:r>
              <a:rPr lang="pt-BR" dirty="0"/>
              <a:t>Verificar o desempenho em mais hardwares, disponíveis, por exemplo, em nuvens da Google ou Amazon.</a:t>
            </a:r>
          </a:p>
          <a:p>
            <a:r>
              <a:rPr lang="pt-BR" dirty="0"/>
              <a:t>Diferentes sistemas operacionais resultam em desempenhos diferentes do mesmo programa.</a:t>
            </a:r>
          </a:p>
          <a:p>
            <a:pPr lvl="1"/>
            <a:endParaRPr lang="pt-BR" dirty="0"/>
          </a:p>
          <a:p>
            <a:pPr marL="365760" lvl="1" indent="0">
              <a:buNone/>
            </a:pPr>
            <a:endParaRPr lang="pt-BR" dirty="0"/>
          </a:p>
          <a:p>
            <a:pPr lvl="2"/>
            <a:endParaRPr lang="pt-BR" dirty="0"/>
          </a:p>
          <a:p>
            <a:pPr lvl="2"/>
            <a:endParaRPr lang="pt-BR" dirty="0"/>
          </a:p>
          <a:p>
            <a:pPr lvl="1"/>
            <a:endParaRPr lang="pt-BR" dirty="0"/>
          </a:p>
        </p:txBody>
      </p:sp>
      <p:sp>
        <p:nvSpPr>
          <p:cNvPr id="13" name="Título 12"/>
          <p:cNvSpPr>
            <a:spLocks noGrp="1"/>
          </p:cNvSpPr>
          <p:nvPr>
            <p:ph type="title"/>
          </p:nvPr>
        </p:nvSpPr>
        <p:spPr/>
        <p:txBody>
          <a:bodyPr rtlCol="0"/>
          <a:lstStyle/>
          <a:p>
            <a:pPr rtl="0"/>
            <a:r>
              <a:rPr lang="pt-BR" dirty="0"/>
              <a:t>Trabalhos Futuros</a:t>
            </a:r>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
        <p:nvSpPr>
          <p:cNvPr id="3" name="Rectangle 2">
            <a:extLst>
              <a:ext uri="{FF2B5EF4-FFF2-40B4-BE49-F238E27FC236}">
                <a16:creationId xmlns:a16="http://schemas.microsoft.com/office/drawing/2014/main" id="{B9F7E9E2-F56E-7C44-BF1B-72528791A234}"/>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Tree>
    <p:extLst>
      <p:ext uri="{BB962C8B-B14F-4D97-AF65-F5344CB8AC3E}">
        <p14:creationId xmlns:p14="http://schemas.microsoft.com/office/powerpoint/2010/main" val="18802725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598612" y="1600201"/>
            <a:ext cx="8534399" cy="2654064"/>
          </a:xfrm>
        </p:spPr>
        <p:txBody>
          <a:bodyPr rtlCol="0"/>
          <a:lstStyle/>
          <a:p>
            <a:pPr rtl="0"/>
            <a:r>
              <a:rPr lang="pt-BR" spc="-100" dirty="0"/>
              <a:t>Motivação e Objetivo</a:t>
            </a:r>
          </a:p>
        </p:txBody>
      </p:sp>
      <p:pic>
        <p:nvPicPr>
          <p:cNvPr id="4" name="Picture 2" descr="Instituto de Matemática e Estatística">
            <a:extLst>
              <a:ext uri="{FF2B5EF4-FFF2-40B4-BE49-F238E27FC236}">
                <a16:creationId xmlns:a16="http://schemas.microsoft.com/office/drawing/2014/main" id="{6A1C75AF-7798-9345-8D74-C0F17460E0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100656" y="5741802"/>
            <a:ext cx="1008112" cy="1016000"/>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8131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Motivação e Objetivo</a:t>
            </a:r>
          </a:p>
        </p:txBody>
      </p:sp>
      <p:sp>
        <p:nvSpPr>
          <p:cNvPr id="14" name="Espaço reservado para conteúdo 13"/>
          <p:cNvSpPr>
            <a:spLocks noGrp="1"/>
          </p:cNvSpPr>
          <p:nvPr>
            <p:ph idx="1"/>
          </p:nvPr>
        </p:nvSpPr>
        <p:spPr/>
        <p:txBody>
          <a:bodyPr rtlCol="0">
            <a:normAutofit/>
          </a:bodyPr>
          <a:lstStyle/>
          <a:p>
            <a:r>
              <a:rPr lang="pt-BR" dirty="0"/>
              <a:t>Iniciação Científica</a:t>
            </a:r>
          </a:p>
          <a:p>
            <a:pPr lvl="1"/>
            <a:r>
              <a:rPr lang="pt-BR" dirty="0"/>
              <a:t>IFE gera perturbações que podem causar grandes prejuízos</a:t>
            </a:r>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8" name="Imagem 1" descr="Golpe de aríete | Grupo Cultivar">
            <a:extLst>
              <a:ext uri="{FF2B5EF4-FFF2-40B4-BE49-F238E27FC236}">
                <a16:creationId xmlns:a16="http://schemas.microsoft.com/office/drawing/2014/main" id="{5A7EFB2C-1179-4E4B-A710-1B6452025250}"/>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3954462" y="2851041"/>
            <a:ext cx="4279900" cy="3517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60157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Motivação e Objetivo</a:t>
            </a:r>
          </a:p>
        </p:txBody>
      </p:sp>
      <p:sp>
        <p:nvSpPr>
          <p:cNvPr id="14" name="Espaço reservado para conteúdo 13"/>
          <p:cNvSpPr>
            <a:spLocks noGrp="1"/>
          </p:cNvSpPr>
          <p:nvPr>
            <p:ph idx="1"/>
          </p:nvPr>
        </p:nvSpPr>
        <p:spPr/>
        <p:txBody>
          <a:bodyPr rtlCol="0">
            <a:normAutofit/>
          </a:bodyPr>
          <a:lstStyle/>
          <a:p>
            <a:r>
              <a:rPr lang="pt-BR" dirty="0"/>
              <a:t>Pesquisa da EPRI</a:t>
            </a:r>
          </a:p>
          <a:p>
            <a:pPr lvl="1"/>
            <a:r>
              <a:rPr lang="pt-BR" dirty="0"/>
              <a:t>Ensaio com eventos relacionados ao efeito transitório</a:t>
            </a:r>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7" name="Imagem 6" descr="Gráfico, Gráfico de pizza&#10;&#10;Descrição gerada automaticamente">
            <a:extLst>
              <a:ext uri="{FF2B5EF4-FFF2-40B4-BE49-F238E27FC236}">
                <a16:creationId xmlns:a16="http://schemas.microsoft.com/office/drawing/2014/main" id="{67F7E68A-7FA7-644C-A76E-905158A34481}"/>
              </a:ext>
            </a:extLst>
          </p:cNvPr>
          <p:cNvPicPr/>
          <p:nvPr/>
        </p:nvPicPr>
        <p:blipFill>
          <a:blip r:embed="rId4">
            <a:duotone>
              <a:schemeClr val="accent1">
                <a:shade val="45000"/>
                <a:satMod val="135000"/>
              </a:schemeClr>
              <a:prstClr val="white"/>
            </a:duotone>
          </a:blip>
          <a:stretch>
            <a:fillRect/>
          </a:stretch>
        </p:blipFill>
        <p:spPr>
          <a:xfrm>
            <a:off x="3553986" y="2951703"/>
            <a:ext cx="5080852" cy="3220497"/>
          </a:xfrm>
          <a:prstGeom prst="rect">
            <a:avLst/>
          </a:prstGeom>
        </p:spPr>
      </p:pic>
    </p:spTree>
    <p:extLst>
      <p:ext uri="{BB962C8B-B14F-4D97-AF65-F5344CB8AC3E}">
        <p14:creationId xmlns:p14="http://schemas.microsoft.com/office/powerpoint/2010/main" val="28152490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Motivação e Objetivo</a:t>
            </a:r>
          </a:p>
        </p:txBody>
      </p:sp>
      <p:sp>
        <p:nvSpPr>
          <p:cNvPr id="14" name="Espaço reservado para conteúdo 13"/>
          <p:cNvSpPr>
            <a:spLocks noGrp="1"/>
          </p:cNvSpPr>
          <p:nvPr>
            <p:ph idx="1"/>
          </p:nvPr>
        </p:nvSpPr>
        <p:spPr/>
        <p:txBody>
          <a:bodyPr rtlCol="0">
            <a:normAutofit/>
          </a:bodyPr>
          <a:lstStyle/>
          <a:p>
            <a:r>
              <a:rPr lang="pt-BR" dirty="0"/>
              <a:t>Compreensão do fenômeno</a:t>
            </a:r>
          </a:p>
          <a:p>
            <a:pPr lvl="1"/>
            <a:r>
              <a:rPr lang="pt-BR" dirty="0"/>
              <a:t>Regido por equações diferenciais</a:t>
            </a:r>
          </a:p>
          <a:p>
            <a:r>
              <a:rPr lang="pt-BR" dirty="0"/>
              <a:t>Simulação através de resolução numérica</a:t>
            </a:r>
          </a:p>
          <a:p>
            <a:pPr lvl="1"/>
            <a:r>
              <a:rPr lang="pt-BR" dirty="0"/>
              <a:t>Dificuldades</a:t>
            </a:r>
          </a:p>
          <a:p>
            <a:pPr lvl="2"/>
            <a:r>
              <a:rPr lang="pt-BR" dirty="0"/>
              <a:t>Custo</a:t>
            </a:r>
          </a:p>
          <a:p>
            <a:pPr lvl="2"/>
            <a:r>
              <a:rPr lang="pt-BR" dirty="0"/>
              <a:t>Tempo de processamento</a:t>
            </a:r>
          </a:p>
          <a:p>
            <a:pPr lvl="1"/>
            <a:r>
              <a:rPr lang="pt-BR" dirty="0"/>
              <a:t>Possíveis soluções</a:t>
            </a:r>
          </a:p>
          <a:p>
            <a:pPr lvl="2"/>
            <a:r>
              <a:rPr lang="pt-BR" dirty="0"/>
              <a:t>Investimento em CPU sem modificação da programação</a:t>
            </a:r>
          </a:p>
          <a:p>
            <a:pPr lvl="2"/>
            <a:r>
              <a:rPr lang="pt-BR" dirty="0"/>
              <a:t>Alterar método de programação</a:t>
            </a:r>
          </a:p>
          <a:p>
            <a:pPr lvl="3"/>
            <a:r>
              <a:rPr lang="pt-BR" dirty="0"/>
              <a:t>Programação paralela</a:t>
            </a:r>
          </a:p>
          <a:p>
            <a:pPr lvl="3"/>
            <a:r>
              <a:rPr lang="pt-BR" dirty="0"/>
              <a:t>Programação em placas de vídeo</a:t>
            </a:r>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spTree>
    <p:extLst>
      <p:ext uri="{BB962C8B-B14F-4D97-AF65-F5344CB8AC3E}">
        <p14:creationId xmlns:p14="http://schemas.microsoft.com/office/powerpoint/2010/main" val="11183422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598612" y="1600201"/>
            <a:ext cx="8534399" cy="2654064"/>
          </a:xfrm>
        </p:spPr>
        <p:txBody>
          <a:bodyPr rtlCol="0"/>
          <a:lstStyle/>
          <a:p>
            <a:pPr rtl="0"/>
            <a:r>
              <a:rPr lang="pt-BR" spc="-100" dirty="0"/>
              <a:t>Fundamentação Teórica</a:t>
            </a:r>
          </a:p>
        </p:txBody>
      </p:sp>
      <p:pic>
        <p:nvPicPr>
          <p:cNvPr id="4" name="Picture 2" descr="Instituto de Matemática e Estatística">
            <a:extLst>
              <a:ext uri="{FF2B5EF4-FFF2-40B4-BE49-F238E27FC236}">
                <a16:creationId xmlns:a16="http://schemas.microsoft.com/office/drawing/2014/main" id="{6A1C75AF-7798-9345-8D74-C0F17460E0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100656" y="5741802"/>
            <a:ext cx="1008112" cy="1016000"/>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22326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Fundamentação Teórica</a:t>
            </a:r>
          </a:p>
        </p:txBody>
      </p:sp>
      <p:sp>
        <p:nvSpPr>
          <p:cNvPr id="14" name="Espaço reservado para conteúdo 13"/>
          <p:cNvSpPr>
            <a:spLocks noGrp="1"/>
          </p:cNvSpPr>
          <p:nvPr>
            <p:ph idx="1"/>
          </p:nvPr>
        </p:nvSpPr>
        <p:spPr>
          <a:xfrm>
            <a:off x="1593437" y="1600200"/>
            <a:ext cx="4933023" cy="4572000"/>
          </a:xfrm>
        </p:spPr>
        <p:txBody>
          <a:bodyPr rtlCol="0">
            <a:normAutofit/>
          </a:bodyPr>
          <a:lstStyle/>
          <a:p>
            <a:pPr marL="0" indent="0">
              <a:buNone/>
            </a:pPr>
            <a:r>
              <a:rPr lang="pt-BR" u="sng" dirty="0"/>
              <a:t>Transiente Hidráulico</a:t>
            </a:r>
          </a:p>
          <a:p>
            <a:r>
              <a:rPr lang="pt-BR" dirty="0"/>
              <a:t>Perturbações no fluxo causam variações na pressão e na vazão</a:t>
            </a:r>
          </a:p>
          <a:p>
            <a:r>
              <a:rPr lang="pt-BR" dirty="0"/>
              <a:t>Graves danos na estrutura</a:t>
            </a:r>
          </a:p>
          <a:p>
            <a:r>
              <a:rPr lang="pt-BR" dirty="0"/>
              <a:t>Chamado também de Golpe de Aríete</a:t>
            </a:r>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10" name="Imagem 9">
            <a:extLst>
              <a:ext uri="{FF2B5EF4-FFF2-40B4-BE49-F238E27FC236}">
                <a16:creationId xmlns:a16="http://schemas.microsoft.com/office/drawing/2014/main" id="{2832D0BD-F706-1644-87A5-5BFAEDAD6C54}"/>
              </a:ext>
            </a:extLst>
          </p:cNvPr>
          <p:cNvPicPr>
            <a:picLocks noChangeAspect="1"/>
          </p:cNvPicPr>
          <p:nvPr/>
        </p:nvPicPr>
        <p:blipFill>
          <a:blip r:embed="rId4"/>
          <a:stretch>
            <a:fillRect/>
          </a:stretch>
        </p:blipFill>
        <p:spPr>
          <a:xfrm>
            <a:off x="7246540" y="1612139"/>
            <a:ext cx="3765111" cy="4118435"/>
          </a:xfrm>
          <a:prstGeom prst="rect">
            <a:avLst/>
          </a:prstGeom>
        </p:spPr>
      </p:pic>
    </p:spTree>
    <p:extLst>
      <p:ext uri="{BB962C8B-B14F-4D97-AF65-F5344CB8AC3E}">
        <p14:creationId xmlns:p14="http://schemas.microsoft.com/office/powerpoint/2010/main" val="22577951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rtlCol="0"/>
          <a:lstStyle/>
          <a:p>
            <a:pPr rtl="0"/>
            <a:r>
              <a:rPr lang="pt-BR" dirty="0"/>
              <a:t>Fundamentação Teórica</a:t>
            </a:r>
          </a:p>
        </p:txBody>
      </p:sp>
      <p:sp>
        <p:nvSpPr>
          <p:cNvPr id="14" name="Espaço reservado para conteúdo 13"/>
          <p:cNvSpPr>
            <a:spLocks noGrp="1"/>
          </p:cNvSpPr>
          <p:nvPr>
            <p:ph idx="1"/>
          </p:nvPr>
        </p:nvSpPr>
        <p:spPr/>
        <p:txBody>
          <a:bodyPr rtlCol="0">
            <a:normAutofit/>
          </a:bodyPr>
          <a:lstStyle/>
          <a:p>
            <a:pPr marL="0" indent="0">
              <a:buNone/>
            </a:pPr>
            <a:r>
              <a:rPr lang="pt-BR" u="sng" dirty="0"/>
              <a:t>Modelagem matemática</a:t>
            </a:r>
          </a:p>
          <a:p>
            <a:r>
              <a:rPr lang="pt-BR" dirty="0"/>
              <a:t>Problema modelado</a:t>
            </a:r>
          </a:p>
          <a:p>
            <a:pPr lvl="1"/>
            <a:endParaRPr lang="pt-BR" dirty="0"/>
          </a:p>
          <a:p>
            <a:pPr lvl="2"/>
            <a:endParaRPr lang="pt-BR" dirty="0"/>
          </a:p>
          <a:p>
            <a:pPr lvl="2"/>
            <a:endParaRPr lang="pt-BR" dirty="0"/>
          </a:p>
          <a:p>
            <a:pPr lvl="1"/>
            <a:endParaRPr lang="pt-BR" dirty="0"/>
          </a:p>
        </p:txBody>
      </p:sp>
      <p:pic>
        <p:nvPicPr>
          <p:cNvPr id="4" name="Picture 2" descr="Instituto de Matemática e Estatística">
            <a:extLst>
              <a:ext uri="{FF2B5EF4-FFF2-40B4-BE49-F238E27FC236}">
                <a16:creationId xmlns:a16="http://schemas.microsoft.com/office/drawing/2014/main" id="{C686E024-3855-6144-BB15-4509D79A9B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82122"/>
          <a:stretch/>
        </p:blipFill>
        <p:spPr bwMode="auto">
          <a:xfrm>
            <a:off x="638896" y="757619"/>
            <a:ext cx="576064" cy="580572"/>
          </a:xfrm>
          <a:prstGeom prst="ellipse">
            <a:avLst/>
          </a:prstGeom>
          <a:noFill/>
          <a:ln w="12700">
            <a:solidFill>
              <a:schemeClr val="bg1"/>
            </a:solidFill>
          </a:ln>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CF6B31BF-2549-F340-BEB1-CD88E8CCD92C}"/>
              </a:ext>
            </a:extLst>
          </p:cNvPr>
          <p:cNvSpPr>
            <a:spLocks noChangeArrowheads="1"/>
          </p:cNvSpPr>
          <p:nvPr/>
        </p:nvSpPr>
        <p:spPr bwMode="auto">
          <a:xfrm>
            <a:off x="0" y="0"/>
            <a:ext cx="121888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pt-BR"/>
          </a:p>
        </p:txBody>
      </p:sp>
      <p:pic>
        <p:nvPicPr>
          <p:cNvPr id="8" name="Imagem 7">
            <a:extLst>
              <a:ext uri="{FF2B5EF4-FFF2-40B4-BE49-F238E27FC236}">
                <a16:creationId xmlns:a16="http://schemas.microsoft.com/office/drawing/2014/main" id="{0A660185-74D0-DD41-82D6-3011F7A29B3F}"/>
              </a:ext>
            </a:extLst>
          </p:cNvPr>
          <p:cNvPicPr/>
          <p:nvPr/>
        </p:nvPicPr>
        <p:blipFill>
          <a:blip r:embed="rId4"/>
          <a:stretch>
            <a:fillRect/>
          </a:stretch>
        </p:blipFill>
        <p:spPr>
          <a:xfrm>
            <a:off x="3117637" y="3436865"/>
            <a:ext cx="5953549" cy="2317949"/>
          </a:xfrm>
          <a:prstGeom prst="rect">
            <a:avLst/>
          </a:prstGeom>
        </p:spPr>
      </p:pic>
    </p:spTree>
    <p:extLst>
      <p:ext uri="{BB962C8B-B14F-4D97-AF65-F5344CB8AC3E}">
        <p14:creationId xmlns:p14="http://schemas.microsoft.com/office/powerpoint/2010/main" val="19493965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Matemática 16:9">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Euphemia">
      <a:majorFont>
        <a:latin typeface="Euphemia"/>
        <a:ea typeface=""/>
        <a:cs typeface=""/>
      </a:majorFont>
      <a:minorFont>
        <a:latin typeface="Euphem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6309057_TF02787947.potx" id="{F6616D8B-E49F-43FC-919C-EA67C56073C6}" vid="{41E3CBBC-B989-484B-85AF-2EEA8BFB5111}"/>
    </a:ext>
  </a:extLst>
</a:theme>
</file>

<file path=ppt/theme/theme2.xml><?xml version="1.0" encoding="utf-8"?>
<a:theme xmlns:a="http://schemas.openxmlformats.org/drawingml/2006/main" name="Tema do Office">
  <a:themeElements>
    <a:clrScheme name="Math_16x9">
      <a:dk1>
        <a:srgbClr val="465562"/>
      </a:dk1>
      <a:lt1>
        <a:srgbClr val="FFFFFF"/>
      </a:lt1>
      <a:dk2>
        <a:srgbClr val="000000"/>
      </a:dk2>
      <a:lt2>
        <a:srgbClr val="F2ECE2"/>
      </a:lt2>
      <a:accent1>
        <a:srgbClr val="9BAAB7"/>
      </a:accent1>
      <a:accent2>
        <a:srgbClr val="B8D082"/>
      </a:accent2>
      <a:accent3>
        <a:srgbClr val="EFDB85"/>
      </a:accent3>
      <a:accent4>
        <a:srgbClr val="E8A565"/>
      </a:accent4>
      <a:accent5>
        <a:srgbClr val="BC9AAE"/>
      </a:accent5>
      <a:accent6>
        <a:srgbClr val="BABABA"/>
      </a:accent6>
      <a:hlink>
        <a:srgbClr val="8FC48C"/>
      </a:hlink>
      <a:folHlink>
        <a:srgbClr val="A97C96"/>
      </a:folHlink>
    </a:clrScheme>
    <a:fontScheme name="Euphemia">
      <a:majorFont>
        <a:latin typeface="Euphemia"/>
        <a:ea typeface=""/>
        <a:cs typeface=""/>
      </a:majorFont>
      <a:minorFont>
        <a:latin typeface="Euphem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Tema do Office">
  <a:themeElements>
    <a:clrScheme name="Math_16x9">
      <a:dk1>
        <a:srgbClr val="465562"/>
      </a:dk1>
      <a:lt1>
        <a:srgbClr val="FFFFFF"/>
      </a:lt1>
      <a:dk2>
        <a:srgbClr val="000000"/>
      </a:dk2>
      <a:lt2>
        <a:srgbClr val="F2ECE2"/>
      </a:lt2>
      <a:accent1>
        <a:srgbClr val="9BAAB7"/>
      </a:accent1>
      <a:accent2>
        <a:srgbClr val="B8D082"/>
      </a:accent2>
      <a:accent3>
        <a:srgbClr val="EFDB85"/>
      </a:accent3>
      <a:accent4>
        <a:srgbClr val="E8A565"/>
      </a:accent4>
      <a:accent5>
        <a:srgbClr val="BC9AAE"/>
      </a:accent5>
      <a:accent6>
        <a:srgbClr val="BABABA"/>
      </a:accent6>
      <a:hlink>
        <a:srgbClr val="8FC48C"/>
      </a:hlink>
      <a:folHlink>
        <a:srgbClr val="A97C96"/>
      </a:folHlink>
    </a:clrScheme>
    <a:fontScheme name="Euphemia">
      <a:majorFont>
        <a:latin typeface="Euphemia"/>
        <a:ea typeface=""/>
        <a:cs typeface=""/>
      </a:majorFont>
      <a:minorFont>
        <a:latin typeface="Euphem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Matemática 16:9</Template>
  <TotalTime>4500</TotalTime>
  <Words>2394</Words>
  <Application>Microsoft Macintosh PowerPoint</Application>
  <PresentationFormat>Personalizar</PresentationFormat>
  <Paragraphs>285</Paragraphs>
  <Slides>29</Slides>
  <Notes>29</Notes>
  <HiddenSlides>0</HiddenSlides>
  <MMClips>0</MMClips>
  <ScaleCrop>false</ScaleCrop>
  <HeadingPairs>
    <vt:vector size="6" baseType="variant">
      <vt:variant>
        <vt:lpstr>Fontes usadas</vt:lpstr>
      </vt:variant>
      <vt:variant>
        <vt:i4>2</vt:i4>
      </vt:variant>
      <vt:variant>
        <vt:lpstr>Tema</vt:lpstr>
      </vt:variant>
      <vt:variant>
        <vt:i4>1</vt:i4>
      </vt:variant>
      <vt:variant>
        <vt:lpstr>Títulos de slides</vt:lpstr>
      </vt:variant>
      <vt:variant>
        <vt:i4>29</vt:i4>
      </vt:variant>
    </vt:vector>
  </HeadingPairs>
  <TitlesOfParts>
    <vt:vector size="32" baseType="lpstr">
      <vt:lpstr>Arial</vt:lpstr>
      <vt:lpstr>Euphemia</vt:lpstr>
      <vt:lpstr>Matemática 16:9</vt:lpstr>
      <vt:lpstr>Implementação de solução computacional de múltiplas arquiteturas para o transitório hidráulico com interação fluído-estrutura</vt:lpstr>
      <vt:lpstr>Agenda</vt:lpstr>
      <vt:lpstr>Motivação e Objetivo</vt:lpstr>
      <vt:lpstr>Motivação e Objetivo</vt:lpstr>
      <vt:lpstr>Motivação e Objetivo</vt:lpstr>
      <vt:lpstr>Motivação e Objetivo</vt:lpstr>
      <vt:lpstr>Fundamentação Teórica</vt:lpstr>
      <vt:lpstr>Fundamentação Teórica</vt:lpstr>
      <vt:lpstr>Fundamentação Teórica</vt:lpstr>
      <vt:lpstr>Fundamentação Teórica</vt:lpstr>
      <vt:lpstr>Fundamentação Teórica</vt:lpstr>
      <vt:lpstr>Fundamentação Teórica</vt:lpstr>
      <vt:lpstr>Fundamentação Teórica</vt:lpstr>
      <vt:lpstr>Fundamentação Teórica</vt:lpstr>
      <vt:lpstr>Desenvolvimento</vt:lpstr>
      <vt:lpstr>Desenvolvimento</vt:lpstr>
      <vt:lpstr>Desenvolvimento</vt:lpstr>
      <vt:lpstr>Desenvolvimento</vt:lpstr>
      <vt:lpstr>Desenvolvimento</vt:lpstr>
      <vt:lpstr>Desenvolvimento</vt:lpstr>
      <vt:lpstr>Resultados das Simulações</vt:lpstr>
      <vt:lpstr>Resultados das Simulações</vt:lpstr>
      <vt:lpstr>Resultados das Simulações</vt:lpstr>
      <vt:lpstr>Resultados das Simulações</vt:lpstr>
      <vt:lpstr>Resultados das Simulações</vt:lpstr>
      <vt:lpstr>Conclusão</vt:lpstr>
      <vt:lpstr>Conclusão</vt:lpstr>
      <vt:lpstr>Trabalhos Futuros</vt:lpstr>
      <vt:lpstr>Trabalhos Futuros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Layout de título</dc:title>
  <dc:creator>Oguma, Luciana Satie</dc:creator>
  <cp:lastModifiedBy>Oguma, Luciana Satie</cp:lastModifiedBy>
  <cp:revision>49</cp:revision>
  <dcterms:created xsi:type="dcterms:W3CDTF">2020-10-27T11:42:06Z</dcterms:created>
  <dcterms:modified xsi:type="dcterms:W3CDTF">2020-10-30T14:43:03Z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